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9" r:id="rId12"/>
    <p:sldId id="268" r:id="rId13"/>
    <p:sldId id="264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122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62E03-828F-492D-ABC5-2B20297039EE}" type="datetimeFigureOut">
              <a:rPr lang="ru-RU" smtClean="0"/>
              <a:t>25.05.2011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973FB8-DE91-4E79-B81A-AE5F2B2E047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57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8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9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0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2" name="Freeform 10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3" name="Freeform 11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4" name="Freeform 12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5" name="Freeform 13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6" name="Freeform 14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7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7" name="Group 16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9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0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2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3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5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6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7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0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1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2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3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4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5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6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8" name="Group 35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22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3" name="Freeform 37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4" name="Freeform 38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5" name="Freeform 39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6" name="Freeform 40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7" name="Freeform 41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8" name="Freeform 42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9" name="Freeform 43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0" name="Freeform 44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1" name="Freeform 45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2" name="Freeform 46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4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5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7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8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9" name="Group 53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" name="Freeform 54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" name="Freeform 55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" name="Freeform 56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" name="Freeform 57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" name="Freeform 58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" name="Freeform 59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6" name="Freeform 60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grpSp>
            <p:nvGrpSpPr>
              <p:cNvPr id="17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8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9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20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21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</p:grpSp>
      </p:grpSp>
      <p:sp>
        <p:nvSpPr>
          <p:cNvPr id="5186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187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68" name="Rectangle 68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Электронный журнал "Конференц-зал"</a:t>
            </a:r>
            <a:endParaRPr lang="ru-RU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FE6C01-B745-4E58-ACB5-62D4F25C03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hee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Электронный журнал "Конференц-зал"</a:t>
            </a:r>
            <a:endParaRPr lang="ru-RU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FE988D-07CB-43F6-B24A-86D65C67BA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hee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Электронный журнал "Конференц-зал"</a:t>
            </a:r>
            <a:endParaRPr lang="ru-RU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1C83E7-13C1-4B5D-9321-7D3D2998E5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hee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Электронный журнал "Конференц-зал"</a:t>
            </a:r>
            <a:endParaRPr lang="ru-RU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E04C15-FCEA-4756-83F9-E14B60EE45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hee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Электронный журнал "Конференц-зал"</a:t>
            </a:r>
            <a:endParaRPr lang="ru-RU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826B46-27D3-4271-A131-B5D593FEA6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hee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Электронный журнал "Конференц-зал"</a:t>
            </a:r>
            <a:endParaRPr lang="ru-RU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CCBF9C-0233-4A5D-8BAB-50D80192BB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hee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Электронный журнал "Конференц-зал"</a:t>
            </a:r>
            <a:endParaRPr lang="ru-RU"/>
          </a:p>
        </p:txBody>
      </p:sp>
      <p:sp>
        <p:nvSpPr>
          <p:cNvPr id="9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F38880-1F7D-4324-9A7C-ABBA5CCF6E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hee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Электронный журнал "Конференц-зал"</a:t>
            </a:r>
            <a:endParaRPr lang="ru-RU"/>
          </a:p>
        </p:txBody>
      </p:sp>
      <p:sp>
        <p:nvSpPr>
          <p:cNvPr id="5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30D559-0C84-4659-BE7B-9375ADFC9E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hee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Электронный журнал "Конференц-зал"</a:t>
            </a:r>
            <a:endParaRPr lang="ru-RU"/>
          </a:p>
        </p:txBody>
      </p:sp>
      <p:sp>
        <p:nvSpPr>
          <p:cNvPr id="4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AD8100-5E00-49A9-9233-9A22F1E59E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hee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Электронный журнал "Конференц-зал"</a:t>
            </a:r>
            <a:endParaRPr lang="ru-RU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D64D3E-CB34-4B3F-BBD4-402E1215A9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hee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Электронный журнал "Конференц-зал"</a:t>
            </a:r>
            <a:endParaRPr lang="ru-RU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D8734-E7DB-49B9-B125-9A7DADCCF0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hee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reeform 2"/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/>
            <a:ahLst/>
            <a:cxnLst>
              <a:cxn ang="0">
                <a:pos x="0" y="132"/>
              </a:cxn>
              <a:cxn ang="0">
                <a:pos x="29" y="132"/>
              </a:cxn>
              <a:cxn ang="0">
                <a:pos x="77" y="108"/>
              </a:cxn>
              <a:cxn ang="0">
                <a:pos x="119" y="78"/>
              </a:cxn>
              <a:cxn ang="0">
                <a:pos x="155" y="48"/>
              </a:cxn>
              <a:cxn ang="0">
                <a:pos x="179" y="12"/>
              </a:cxn>
              <a:cxn ang="0">
                <a:pos x="173" y="6"/>
              </a:cxn>
              <a:cxn ang="0">
                <a:pos x="167" y="0"/>
              </a:cxn>
              <a:cxn ang="0">
                <a:pos x="137" y="42"/>
              </a:cxn>
              <a:cxn ang="0">
                <a:pos x="101" y="78"/>
              </a:cxn>
              <a:cxn ang="0">
                <a:pos x="53" y="108"/>
              </a:cxn>
              <a:cxn ang="0">
                <a:pos x="0" y="132"/>
              </a:cxn>
              <a:cxn ang="0">
                <a:pos x="0" y="132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grpSp>
        <p:nvGrpSpPr>
          <p:cNvPr id="1027" name="Group 3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4102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03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04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05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06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07" name="Freeform 11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08" name="Freeform 12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09" name="Freeform 13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10" name="Freeform 14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11" name="Freeform 15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12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035" name="Group 17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4114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15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16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17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18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19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20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21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22" name="Freeform 26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23" name="Freeform 27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24" name="Freeform 28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25" name="Freeform 29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26" name="Freeform 30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27" name="Freeform 31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28" name="Freeform 32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29" name="Freeform 33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30" name="Freeform 34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31" name="Freeform 35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036" name="Group 3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4133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34" name="Freeform 38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35" name="Freeform 39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36" name="Freeform 40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37" name="Freeform 41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38" name="Freeform 42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39" name="Freeform 43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40" name="Freeform 44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41" name="Freeform 45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42" name="Freeform 46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43" name="Freeform 47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44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45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46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47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48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49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037" name="Group 54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4151" name="Freeform 55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52" name="Freeform 56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53" name="Freeform 57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54" name="Freeform 58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55" name="Freeform 59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56" name="Freeform 60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57" name="Freeform 61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grpSp>
            <p:nvGrpSpPr>
              <p:cNvPr id="1045" name="Group 62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4159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160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161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162" name="Oval 66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</p:grpSp>
      </p:grpSp>
      <p:sp>
        <p:nvSpPr>
          <p:cNvPr id="4163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164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165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66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r>
              <a:rPr lang="ru-RU" smtClean="0"/>
              <a:t>Электронный журнал "Конференц-зал"</a:t>
            </a:r>
            <a:endParaRPr lang="ru-RU"/>
          </a:p>
        </p:txBody>
      </p:sp>
      <p:sp>
        <p:nvSpPr>
          <p:cNvPr id="4167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69CB4672-504D-450D-A3CF-CEB8707586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4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med">
    <p:wheel/>
  </p:transition>
  <p:timing>
    <p:tnLst>
      <p:par>
        <p:cTn id="1" dur="indefinite" restart="never" nodeType="tmRoot"/>
      </p:par>
    </p:tnLst>
  </p:timing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7" Type="http://schemas.openxmlformats.org/officeDocument/2006/relationships/image" Target="../media/image16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4"/>
          <p:cNvSpPr>
            <a:spLocks noChangeArrowheads="1" noChangeShapeType="1" noTextEdit="1"/>
          </p:cNvSpPr>
          <p:nvPr/>
        </p:nvSpPr>
        <p:spPr bwMode="auto">
          <a:xfrm>
            <a:off x="1285875" y="1500188"/>
            <a:ext cx="6840538" cy="936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000" i="1" kern="10">
                <a:ln w="1587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Century Schoolbook"/>
              </a:rPr>
              <a:t>Классный час</a:t>
            </a:r>
          </a:p>
        </p:txBody>
      </p:sp>
      <p:sp>
        <p:nvSpPr>
          <p:cNvPr id="3075" name="WordArt 5"/>
          <p:cNvSpPr>
            <a:spLocks noChangeArrowheads="1" noChangeShapeType="1" noTextEdit="1"/>
          </p:cNvSpPr>
          <p:nvPr/>
        </p:nvSpPr>
        <p:spPr bwMode="auto">
          <a:xfrm>
            <a:off x="1643063" y="3929063"/>
            <a:ext cx="5688012" cy="86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Bookman Old Style"/>
              </a:rPr>
              <a:t> 5 "Б" класс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Электронный журнал "Конференц-зал"</a:t>
            </a:r>
            <a:endParaRPr lang="ru-RU"/>
          </a:p>
        </p:txBody>
      </p:sp>
    </p:spTree>
  </p:cSld>
  <p:clrMapOvr>
    <a:masterClrMapping/>
  </p:clrMapOvr>
  <p:transition spd="med">
    <p:whee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280988" y="290513"/>
            <a:ext cx="8863012" cy="1979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just"/>
            <a:r>
              <a:rPr lang="ru-RU" sz="2800" u="sng">
                <a:latin typeface="Colonna MT" pitchFamily="82" charset="0"/>
              </a:rPr>
              <a:t>Интолерантный путь</a:t>
            </a:r>
            <a:r>
              <a:rPr lang="ru-RU" sz="2400">
                <a:latin typeface="Colonna MT" pitchFamily="82" charset="0"/>
              </a:rPr>
              <a:t> – представление человека о своей </a:t>
            </a:r>
          </a:p>
          <a:p>
            <a:pPr algn="just"/>
            <a:r>
              <a:rPr lang="ru-RU" sz="2400">
                <a:latin typeface="Colonna MT" pitchFamily="82" charset="0"/>
              </a:rPr>
              <a:t>исключительности, низкий уровень воспитанности, чувство</a:t>
            </a:r>
          </a:p>
          <a:p>
            <a:pPr algn="just"/>
            <a:r>
              <a:rPr lang="ru-RU" sz="2400">
                <a:latin typeface="Colonna MT" pitchFamily="82" charset="0"/>
              </a:rPr>
              <a:t> дискомфортности, существования в окружающей его</a:t>
            </a:r>
          </a:p>
          <a:p>
            <a:pPr algn="just"/>
            <a:r>
              <a:rPr lang="ru-RU" sz="2400">
                <a:latin typeface="Colonna MT" pitchFamily="82" charset="0"/>
              </a:rPr>
              <a:t> действительности, желание власти, неприятие противополож-</a:t>
            </a:r>
          </a:p>
          <a:p>
            <a:pPr algn="just"/>
            <a:r>
              <a:rPr lang="ru-RU" sz="2400">
                <a:latin typeface="Colonna MT" pitchFamily="82" charset="0"/>
              </a:rPr>
              <a:t>ных взглядов, традиций, обычаев.</a:t>
            </a:r>
          </a:p>
        </p:txBody>
      </p:sp>
      <p:sp>
        <p:nvSpPr>
          <p:cNvPr id="12291" name="Text Box 5"/>
          <p:cNvSpPr txBox="1">
            <a:spLocks noChangeArrowheads="1"/>
          </p:cNvSpPr>
          <p:nvPr/>
        </p:nvSpPr>
        <p:spPr bwMode="auto">
          <a:xfrm>
            <a:off x="268288" y="2955925"/>
            <a:ext cx="8840787" cy="197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u="sng">
                <a:latin typeface="Colonna MT" pitchFamily="82" charset="0"/>
              </a:rPr>
              <a:t>Толерантный путь</a:t>
            </a:r>
            <a:r>
              <a:rPr lang="ru-RU" sz="2400">
                <a:latin typeface="Colonna MT" pitchFamily="82" charset="0"/>
              </a:rPr>
              <a:t> – путь человека, хорошо знающего себя,</a:t>
            </a:r>
          </a:p>
          <a:p>
            <a:r>
              <a:rPr lang="ru-RU" sz="2400">
                <a:latin typeface="Colonna MT" pitchFamily="82" charset="0"/>
              </a:rPr>
              <a:t>комфортно чувствующего себя в окружающей среде, </a:t>
            </a:r>
          </a:p>
          <a:p>
            <a:r>
              <a:rPr lang="ru-RU" sz="2400">
                <a:latin typeface="Colonna MT" pitchFamily="82" charset="0"/>
              </a:rPr>
              <a:t>понимающегодругих людей, и готового всегда прийти на </a:t>
            </a:r>
          </a:p>
          <a:p>
            <a:r>
              <a:rPr lang="ru-RU" sz="2400">
                <a:latin typeface="Colonna MT" pitchFamily="82" charset="0"/>
              </a:rPr>
              <a:t>помощь, человека с доброжелательным отношением к </a:t>
            </a:r>
          </a:p>
          <a:p>
            <a:r>
              <a:rPr lang="ru-RU" sz="2400">
                <a:latin typeface="Colonna MT" pitchFamily="82" charset="0"/>
              </a:rPr>
              <a:t>иным культурам, взглядам, традициям.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Электронный журнал "Конференц-зал"</a:t>
            </a:r>
            <a:endParaRPr lang="ru-RU"/>
          </a:p>
        </p:txBody>
      </p:sp>
    </p:spTree>
  </p:cSld>
  <p:clrMapOvr>
    <a:masterClrMapping/>
  </p:clrMapOvr>
  <p:transition spd="med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5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56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56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56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1"/>
          <p:cNvSpPr txBox="1">
            <a:spLocks noChangeArrowheads="1"/>
          </p:cNvSpPr>
          <p:nvPr/>
        </p:nvSpPr>
        <p:spPr bwMode="auto">
          <a:xfrm>
            <a:off x="214313" y="2214563"/>
            <a:ext cx="8572500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6000"/>
              <a:t>Китайская притча </a:t>
            </a:r>
          </a:p>
          <a:p>
            <a:pPr algn="ctr"/>
            <a:r>
              <a:rPr lang="ru-RU" sz="6000"/>
              <a:t>«Ладная семья»</a:t>
            </a: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Электронный журнал "Конференц-зал"</a:t>
            </a:r>
            <a:endParaRPr lang="ru-RU"/>
          </a:p>
        </p:txBody>
      </p:sp>
    </p:spTree>
  </p:cSld>
  <p:clrMapOvr>
    <a:masterClrMapping/>
  </p:clrMapOvr>
  <p:transition spd="med">
    <p:whee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5" descr="img0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9BADC1"/>
              </a:clrFrom>
              <a:clrTo>
                <a:srgbClr val="9BADC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2200275" cy="139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Picture 6" descr="pic2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95513" y="0"/>
            <a:ext cx="2232025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7" descr="pic1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00563" y="0"/>
            <a:ext cx="2160587" cy="132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8" descr="img03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9BADC1"/>
              </a:clrFrom>
              <a:clrTo>
                <a:srgbClr val="9BADC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32588" y="0"/>
            <a:ext cx="2200275" cy="139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7" name="WordArt 9"/>
          <p:cNvSpPr>
            <a:spLocks noChangeArrowheads="1" noChangeShapeType="1" noTextEdit="1"/>
          </p:cNvSpPr>
          <p:nvPr/>
        </p:nvSpPr>
        <p:spPr bwMode="auto">
          <a:xfrm>
            <a:off x="395288" y="2060575"/>
            <a:ext cx="3529012" cy="8651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Любовь</a:t>
            </a:r>
          </a:p>
        </p:txBody>
      </p:sp>
      <p:sp>
        <p:nvSpPr>
          <p:cNvPr id="27658" name="WordArt 10"/>
          <p:cNvSpPr>
            <a:spLocks noChangeArrowheads="1" noChangeShapeType="1" noTextEdit="1"/>
          </p:cNvSpPr>
          <p:nvPr/>
        </p:nvSpPr>
        <p:spPr bwMode="auto">
          <a:xfrm>
            <a:off x="2700338" y="3573463"/>
            <a:ext cx="4319587" cy="9810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Прощение</a:t>
            </a:r>
          </a:p>
        </p:txBody>
      </p:sp>
      <p:sp>
        <p:nvSpPr>
          <p:cNvPr id="27659" name="WordArt 11"/>
          <p:cNvSpPr>
            <a:spLocks noChangeArrowheads="1" noChangeShapeType="1" noTextEdit="1"/>
          </p:cNvSpPr>
          <p:nvPr/>
        </p:nvSpPr>
        <p:spPr bwMode="auto">
          <a:xfrm>
            <a:off x="3924300" y="5229225"/>
            <a:ext cx="4464050" cy="9350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Терпение</a:t>
            </a:r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Электронный журнал "Конференц-зал"</a:t>
            </a:r>
            <a:endParaRPr lang="ru-RU"/>
          </a:p>
        </p:txBody>
      </p:sp>
    </p:spTree>
  </p:cSld>
  <p:clrMapOvr>
    <a:masterClrMapping/>
  </p:clrMapOvr>
  <p:transition spd="med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7" grpId="0" animBg="1"/>
      <p:bldP spid="27658" grpId="0" animBg="1"/>
      <p:bldP spid="2765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4"/>
          <p:cNvSpPr txBox="1">
            <a:spLocks noChangeArrowheads="1"/>
          </p:cNvSpPr>
          <p:nvPr/>
        </p:nvSpPr>
        <p:spPr bwMode="auto">
          <a:xfrm>
            <a:off x="1049338" y="95250"/>
            <a:ext cx="7102475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800">
                <a:latin typeface="Arial Narrow" pitchFamily="34" charset="0"/>
              </a:rPr>
              <a:t>Международные соглашения, </a:t>
            </a:r>
          </a:p>
          <a:p>
            <a:pPr algn="ctr"/>
            <a:r>
              <a:rPr lang="ru-RU" sz="2800">
                <a:latin typeface="Arial Narrow" pitchFamily="34" charset="0"/>
              </a:rPr>
              <a:t>в которых раскрываются </a:t>
            </a:r>
          </a:p>
          <a:p>
            <a:pPr algn="ctr"/>
            <a:r>
              <a:rPr lang="ru-RU" sz="2800">
                <a:latin typeface="Arial Narrow" pitchFamily="34" charset="0"/>
              </a:rPr>
              <a:t>основные понятия и принципы толерантности.</a:t>
            </a:r>
          </a:p>
        </p:txBody>
      </p:sp>
      <p:sp>
        <p:nvSpPr>
          <p:cNvPr id="15363" name="Text Box 5"/>
          <p:cNvSpPr txBox="1">
            <a:spLocks noChangeArrowheads="1"/>
          </p:cNvSpPr>
          <p:nvPr/>
        </p:nvSpPr>
        <p:spPr bwMode="auto">
          <a:xfrm>
            <a:off x="592138" y="1514475"/>
            <a:ext cx="8402637" cy="500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lnSpc>
                <a:spcPct val="115000"/>
              </a:lnSpc>
              <a:buFontTx/>
              <a:buAutoNum type="arabicPeriod"/>
            </a:pPr>
            <a:r>
              <a:rPr lang="ru-RU"/>
              <a:t>Декларация принципов толерантности ЮНЕСКО.</a:t>
            </a:r>
          </a:p>
          <a:p>
            <a:pPr marL="342900" indent="-342900">
              <a:lnSpc>
                <a:spcPct val="115000"/>
              </a:lnSpc>
              <a:buFontTx/>
              <a:buAutoNum type="arabicPeriod"/>
            </a:pPr>
            <a:r>
              <a:rPr lang="ru-RU"/>
              <a:t>Всеобщая декларация прав человека.</a:t>
            </a:r>
          </a:p>
          <a:p>
            <a:pPr marL="342900" indent="-342900">
              <a:lnSpc>
                <a:spcPct val="115000"/>
              </a:lnSpc>
              <a:buFontTx/>
              <a:buAutoNum type="arabicPeriod"/>
            </a:pPr>
            <a:r>
              <a:rPr lang="ru-RU"/>
              <a:t>Международный пакт о гражданских и политических</a:t>
            </a:r>
          </a:p>
          <a:p>
            <a:pPr marL="342900" indent="-342900">
              <a:lnSpc>
                <a:spcPct val="115000"/>
              </a:lnSpc>
            </a:pPr>
            <a:r>
              <a:rPr lang="ru-RU"/>
              <a:t>     правах.</a:t>
            </a:r>
          </a:p>
          <a:p>
            <a:pPr marL="342900" indent="-342900">
              <a:lnSpc>
                <a:spcPct val="115000"/>
              </a:lnSpc>
            </a:pPr>
            <a:r>
              <a:rPr lang="ru-RU"/>
              <a:t>4.  Международная конвенция о ликвидации всех форм</a:t>
            </a:r>
          </a:p>
          <a:p>
            <a:pPr marL="342900" indent="-342900">
              <a:lnSpc>
                <a:spcPct val="115000"/>
              </a:lnSpc>
            </a:pPr>
            <a:r>
              <a:rPr lang="ru-RU"/>
              <a:t>     расовой дискриминации.</a:t>
            </a:r>
          </a:p>
          <a:p>
            <a:pPr marL="342900" indent="-342900">
              <a:lnSpc>
                <a:spcPct val="115000"/>
              </a:lnSpc>
              <a:buFontTx/>
              <a:buAutoNum type="arabicPeriod" startAt="5"/>
            </a:pPr>
            <a:r>
              <a:rPr lang="ru-RU"/>
              <a:t>Конвенция о предупреждении преступления геноцида и</a:t>
            </a:r>
          </a:p>
          <a:p>
            <a:pPr marL="342900" indent="-342900">
              <a:lnSpc>
                <a:spcPct val="115000"/>
              </a:lnSpc>
            </a:pPr>
            <a:r>
              <a:rPr lang="ru-RU"/>
              <a:t>     наказании за него.</a:t>
            </a:r>
          </a:p>
          <a:p>
            <a:pPr marL="342900" indent="-342900">
              <a:lnSpc>
                <a:spcPct val="115000"/>
              </a:lnSpc>
              <a:buFontTx/>
              <a:buAutoNum type="arabicPeriod" startAt="6"/>
            </a:pPr>
            <a:r>
              <a:rPr lang="ru-RU"/>
              <a:t>Конвенция о правах ребёнка.</a:t>
            </a:r>
          </a:p>
          <a:p>
            <a:pPr marL="342900" indent="-342900">
              <a:lnSpc>
                <a:spcPct val="115000"/>
              </a:lnSpc>
              <a:buFontTx/>
              <a:buAutoNum type="arabicPeriod" startAt="6"/>
            </a:pPr>
            <a:r>
              <a:rPr lang="ru-RU"/>
              <a:t>Декларация о ликвидации всех форм нетерпимости и</a:t>
            </a:r>
          </a:p>
          <a:p>
            <a:pPr marL="342900" indent="-342900">
              <a:lnSpc>
                <a:spcPct val="115000"/>
              </a:lnSpc>
            </a:pPr>
            <a:r>
              <a:rPr lang="ru-RU"/>
              <a:t>     дискриминации на основе религиозных убеждений.</a:t>
            </a:r>
          </a:p>
          <a:p>
            <a:pPr marL="342900" indent="-342900">
              <a:lnSpc>
                <a:spcPct val="115000"/>
              </a:lnSpc>
              <a:buFontTx/>
              <a:buAutoNum type="arabicPeriod" startAt="8"/>
            </a:pPr>
            <a:r>
              <a:rPr lang="ru-RU"/>
              <a:t>Декларация о правах лиц, принадлежащих к национальным</a:t>
            </a:r>
          </a:p>
          <a:p>
            <a:pPr marL="342900" indent="-342900">
              <a:lnSpc>
                <a:spcPct val="115000"/>
              </a:lnSpc>
            </a:pPr>
            <a:r>
              <a:rPr lang="ru-RU"/>
              <a:t>     или этническим, религиозным или языковым меньшинствам.</a:t>
            </a:r>
          </a:p>
          <a:p>
            <a:pPr marL="342900" indent="-342900">
              <a:lnSpc>
                <a:spcPct val="115000"/>
              </a:lnSpc>
            </a:pPr>
            <a:r>
              <a:rPr lang="ru-RU"/>
              <a:t>     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Электронный журнал "Конференц-зал"</a:t>
            </a:r>
            <a:endParaRPr lang="ru-RU"/>
          </a:p>
        </p:txBody>
      </p:sp>
    </p:spTree>
  </p:cSld>
  <p:clrMapOvr>
    <a:masterClrMapping/>
  </p:clrMapOvr>
  <p:transition spd="med">
    <p:whee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WordArt 5"/>
          <p:cNvSpPr>
            <a:spLocks noChangeArrowheads="1" noChangeShapeType="1" noTextEdit="1"/>
          </p:cNvSpPr>
          <p:nvPr/>
        </p:nvSpPr>
        <p:spPr bwMode="auto">
          <a:xfrm>
            <a:off x="827088" y="836613"/>
            <a:ext cx="7705725" cy="1063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0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Palatino Linotype"/>
              </a:rPr>
              <a:t>Толерантность.</a:t>
            </a:r>
          </a:p>
        </p:txBody>
      </p:sp>
      <p:sp>
        <p:nvSpPr>
          <p:cNvPr id="7174" name="WordArt 6"/>
          <p:cNvSpPr>
            <a:spLocks noChangeArrowheads="1" noChangeShapeType="1" noTextEdit="1"/>
          </p:cNvSpPr>
          <p:nvPr/>
        </p:nvSpPr>
        <p:spPr bwMode="auto">
          <a:xfrm>
            <a:off x="1547813" y="2565400"/>
            <a:ext cx="6264275" cy="10302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Что это такое?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Электронный журнал "Конференц-зал"</a:t>
            </a:r>
            <a:endParaRPr lang="ru-RU"/>
          </a:p>
        </p:txBody>
      </p:sp>
    </p:spTree>
  </p:cSld>
  <p:clrMapOvr>
    <a:masterClrMapping/>
  </p:clrMapOvr>
  <p:transition spd="med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 animBg="1"/>
      <p:bldP spid="717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323850" y="476250"/>
            <a:ext cx="8115300" cy="387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3200">
                <a:latin typeface="Century Schoolbook" pitchFamily="18" charset="0"/>
              </a:rPr>
              <a:t>«Теперь, когда мы научились летать</a:t>
            </a:r>
          </a:p>
          <a:p>
            <a:pPr algn="just"/>
            <a:r>
              <a:rPr lang="ru-RU" sz="3200">
                <a:latin typeface="Century Schoolbook" pitchFamily="18" charset="0"/>
              </a:rPr>
              <a:t> по воздуху, как птицы, плавать под </a:t>
            </a:r>
          </a:p>
          <a:p>
            <a:pPr algn="just"/>
            <a:r>
              <a:rPr lang="ru-RU" sz="3200">
                <a:latin typeface="Century Schoolbook" pitchFamily="18" charset="0"/>
              </a:rPr>
              <a:t>водой, как рыбы, нам не хватает </a:t>
            </a:r>
          </a:p>
          <a:p>
            <a:pPr algn="just"/>
            <a:r>
              <a:rPr lang="ru-RU" sz="3200">
                <a:latin typeface="Century Schoolbook" pitchFamily="18" charset="0"/>
              </a:rPr>
              <a:t>                только одного:</a:t>
            </a:r>
          </a:p>
          <a:p>
            <a:pPr algn="just"/>
            <a:r>
              <a:rPr lang="ru-RU" sz="3600">
                <a:latin typeface="Century Schoolbook" pitchFamily="18" charset="0"/>
              </a:rPr>
              <a:t>      </a:t>
            </a:r>
            <a:r>
              <a:rPr lang="ru-RU" sz="4000">
                <a:solidFill>
                  <a:srgbClr val="FFFF00"/>
                </a:solidFill>
                <a:latin typeface="Century Schoolbook" pitchFamily="18" charset="0"/>
              </a:rPr>
              <a:t>научиться жить на земле, </a:t>
            </a:r>
          </a:p>
          <a:p>
            <a:pPr algn="just"/>
            <a:r>
              <a:rPr lang="ru-RU" sz="4000">
                <a:solidFill>
                  <a:srgbClr val="FFFF00"/>
                </a:solidFill>
                <a:latin typeface="Century Schoolbook" pitchFamily="18" charset="0"/>
              </a:rPr>
              <a:t>                 как люди». </a:t>
            </a:r>
          </a:p>
          <a:p>
            <a:pPr algn="just"/>
            <a:r>
              <a:rPr lang="ru-RU" sz="4000">
                <a:solidFill>
                  <a:srgbClr val="FFFF00"/>
                </a:solidFill>
                <a:latin typeface="Century Schoolbook" pitchFamily="18" charset="0"/>
              </a:rPr>
              <a:t>                                         </a:t>
            </a:r>
            <a:r>
              <a:rPr lang="ru-RU" sz="3600">
                <a:latin typeface="Century Schoolbook" pitchFamily="18" charset="0"/>
              </a:rPr>
              <a:t>Б. Шоу</a:t>
            </a:r>
          </a:p>
        </p:txBody>
      </p:sp>
      <p:pic>
        <p:nvPicPr>
          <p:cNvPr id="8198" name="Picture 6" descr="0000286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276600" y="4149725"/>
            <a:ext cx="2520950" cy="240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715008" y="6286520"/>
            <a:ext cx="2895600" cy="476250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Электронный журнал "Конференц-зал"</a:t>
            </a:r>
            <a:endParaRPr lang="ru-RU" dirty="0"/>
          </a:p>
        </p:txBody>
      </p:sp>
    </p:spTree>
  </p:cSld>
  <p:clrMapOvr>
    <a:masterClrMapping/>
  </p:clrMapOvr>
  <p:transition spd="med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4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440"/>
                            </p:stCondLst>
                            <p:childTnLst>
                              <p:par>
                                <p:cTn id="1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20"/>
                            </p:stCondLst>
                            <p:childTnLst>
                              <p:par>
                                <p:cTn id="23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8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8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8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80"/>
                            </p:stCondLst>
                            <p:childTnLst>
                              <p:par>
                                <p:cTn id="29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81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81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81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960"/>
                            </p:stCondLst>
                            <p:childTnLst>
                              <p:par>
                                <p:cTn id="3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81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81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81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360"/>
                            </p:stCondLst>
                            <p:childTnLst>
                              <p:par>
                                <p:cTn id="4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81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81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81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760"/>
                            </p:stCondLst>
                            <p:childTnLst>
                              <p:par>
                                <p:cTn id="4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81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81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81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611188" y="188913"/>
            <a:ext cx="78073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>
                <a:latin typeface="Engravers MT" pitchFamily="18" charset="0"/>
              </a:rPr>
              <a:t>Все люди на планете Земля разные.</a:t>
            </a:r>
          </a:p>
        </p:txBody>
      </p:sp>
      <p:pic>
        <p:nvPicPr>
          <p:cNvPr id="9222" name="Picture 6" descr="nation0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227763" y="1268413"/>
            <a:ext cx="2736850" cy="182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4" name="Picture 8" descr="586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23850" y="908050"/>
            <a:ext cx="2036763" cy="304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6" name="Picture 10" descr="lrg_120415_DSC0004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55875" y="3500438"/>
            <a:ext cx="2913063" cy="218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7" name="Picture 11" descr="3-1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771775" y="1125538"/>
            <a:ext cx="3035300" cy="227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8" name="Picture 12" descr="468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5508625" y="4551363"/>
            <a:ext cx="3381375" cy="2306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9" name="Picture 13" descr="4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867400" y="2708275"/>
            <a:ext cx="1771650" cy="197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30" name="Picture 14" descr="45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50825" y="4221163"/>
            <a:ext cx="2032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32" name="Picture 16" descr="чукча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339975" y="5202238"/>
            <a:ext cx="1655763" cy="165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>
          <a:xfrm>
            <a:off x="-214346" y="6286520"/>
            <a:ext cx="2895600" cy="476250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Электронный журнал "Конференц-зал"</a:t>
            </a:r>
            <a:endParaRPr lang="ru-RU" dirty="0"/>
          </a:p>
        </p:txBody>
      </p:sp>
    </p:spTree>
  </p:cSld>
  <p:clrMapOvr>
    <a:masterClrMapping/>
  </p:clrMapOvr>
  <p:transition spd="med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8000"/>
                            </p:stCondLst>
                            <p:childTnLst>
                              <p:par>
                                <p:cTn id="24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2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0"/>
                            </p:stCondLst>
                            <p:childTnLst>
                              <p:par>
                                <p:cTn id="28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20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2000"/>
                            </p:stCondLst>
                            <p:childTnLst>
                              <p:par>
                                <p:cTn id="32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4000"/>
                            </p:stCondLst>
                            <p:childTnLst>
                              <p:par>
                                <p:cTn id="36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8" dur="20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6000"/>
                            </p:stCondLst>
                            <p:childTnLst>
                              <p:par>
                                <p:cTn id="40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20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4" descr="288x216_13"/>
          <p:cNvPicPr>
            <a:picLocks noChangeAspect="1" noChangeArrowheads="1"/>
          </p:cNvPicPr>
          <p:nvPr/>
        </p:nvPicPr>
        <p:blipFill>
          <a:blip r:embed="rId2">
            <a:lum contrast="6000"/>
          </a:blip>
          <a:srcRect/>
          <a:stretch>
            <a:fillRect/>
          </a:stretch>
        </p:blipFill>
        <p:spPr bwMode="auto">
          <a:xfrm>
            <a:off x="1331913" y="765175"/>
            <a:ext cx="6337300" cy="482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Электронный журнал "Конференц-зал"</a:t>
            </a:r>
            <a:endParaRPr lang="ru-RU"/>
          </a:p>
        </p:txBody>
      </p:sp>
    </p:spTree>
  </p:cSld>
  <p:clrMapOvr>
    <a:masterClrMapping/>
  </p:clrMapOvr>
  <p:transition spd="med">
    <p:whee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 descr="Untitled-Scanned-0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9388" y="115888"/>
            <a:ext cx="2808287" cy="3960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2" name="Picture 8" descr="Untitled-Scanned-04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50825" y="4306888"/>
            <a:ext cx="4032250" cy="255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5" descr="Untitled-Scanned-02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824413" y="4410075"/>
            <a:ext cx="4319587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3" name="Picture 9" descr="st05[1]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940425" y="188913"/>
            <a:ext cx="3054350" cy="3894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4" name="Picture 10" descr="2046-33n[1]"/>
          <p:cNvPicPr>
            <a:picLocks noChangeAspect="1" noChangeArrowheads="1"/>
          </p:cNvPicPr>
          <p:nvPr/>
        </p:nvPicPr>
        <p:blipFill>
          <a:blip r:embed="rId6" cstate="email">
            <a:lum contrast="6000"/>
          </a:blip>
          <a:srcRect/>
          <a:stretch>
            <a:fillRect/>
          </a:stretch>
        </p:blipFill>
        <p:spPr bwMode="auto">
          <a:xfrm>
            <a:off x="3419475" y="115888"/>
            <a:ext cx="2095500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5" name="Picture 11" descr="01[1]"/>
          <p:cNvPicPr>
            <a:picLocks noChangeAspect="1" noChangeArrowheads="1"/>
          </p:cNvPicPr>
          <p:nvPr/>
        </p:nvPicPr>
        <p:blipFill>
          <a:blip r:embed="rId7">
            <a:lum contrast="6000"/>
          </a:blip>
          <a:srcRect r="3673" b="7411"/>
          <a:stretch>
            <a:fillRect/>
          </a:stretch>
        </p:blipFill>
        <p:spPr bwMode="auto">
          <a:xfrm>
            <a:off x="3492500" y="2205038"/>
            <a:ext cx="2089150" cy="1525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Электронный журнал "Конференц-зал"</a:t>
            </a:r>
            <a:endParaRPr lang="ru-RU"/>
          </a:p>
        </p:txBody>
      </p:sp>
    </p:spTree>
  </p:cSld>
  <p:clrMapOvr>
    <a:masterClrMapping/>
  </p:clrMapOvr>
  <p:transition spd="med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Oval 4"/>
          <p:cNvSpPr>
            <a:spLocks noChangeArrowheads="1"/>
          </p:cNvSpPr>
          <p:nvPr/>
        </p:nvSpPr>
        <p:spPr bwMode="auto">
          <a:xfrm>
            <a:off x="2843213" y="2636838"/>
            <a:ext cx="3241675" cy="1152525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295" name="WordArt 7"/>
          <p:cNvSpPr>
            <a:spLocks noChangeArrowheads="1" noChangeShapeType="1" noTextEdit="1"/>
          </p:cNvSpPr>
          <p:nvPr/>
        </p:nvSpPr>
        <p:spPr bwMode="auto">
          <a:xfrm>
            <a:off x="3203575" y="2924175"/>
            <a:ext cx="2724150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Толерантность</a:t>
            </a:r>
          </a:p>
        </p:txBody>
      </p:sp>
      <p:sp>
        <p:nvSpPr>
          <p:cNvPr id="12296" name="Line 8"/>
          <p:cNvSpPr>
            <a:spLocks noChangeShapeType="1"/>
          </p:cNvSpPr>
          <p:nvPr/>
        </p:nvSpPr>
        <p:spPr bwMode="auto">
          <a:xfrm>
            <a:off x="4500563" y="1125538"/>
            <a:ext cx="0" cy="1439862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>
            <a:off x="4500563" y="3860800"/>
            <a:ext cx="0" cy="1368425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>
            <a:off x="6227763" y="3213100"/>
            <a:ext cx="649287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 flipV="1">
            <a:off x="6156325" y="1341438"/>
            <a:ext cx="1079500" cy="172720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>
            <a:off x="6156325" y="3429000"/>
            <a:ext cx="1008063" cy="1368425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>
            <a:off x="2051050" y="3141663"/>
            <a:ext cx="649288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 flipH="1" flipV="1">
            <a:off x="1331913" y="1268413"/>
            <a:ext cx="1439862" cy="1728787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 flipH="1">
            <a:off x="1835150" y="3357563"/>
            <a:ext cx="936625" cy="151130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3779838" y="549275"/>
            <a:ext cx="14843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Прощение</a:t>
            </a:r>
          </a:p>
        </p:txBody>
      </p:sp>
      <p:sp>
        <p:nvSpPr>
          <p:cNvPr id="12306" name="Text Box 18"/>
          <p:cNvSpPr txBox="1">
            <a:spLocks noChangeArrowheads="1"/>
          </p:cNvSpPr>
          <p:nvPr/>
        </p:nvSpPr>
        <p:spPr bwMode="auto">
          <a:xfrm>
            <a:off x="3635375" y="5300663"/>
            <a:ext cx="1765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Милосердие</a:t>
            </a:r>
          </a:p>
        </p:txBody>
      </p:sp>
      <p:sp>
        <p:nvSpPr>
          <p:cNvPr id="12307" name="Text Box 19"/>
          <p:cNvSpPr txBox="1">
            <a:spLocks noChangeArrowheads="1"/>
          </p:cNvSpPr>
          <p:nvPr/>
        </p:nvSpPr>
        <p:spPr bwMode="auto">
          <a:xfrm>
            <a:off x="6948488" y="404813"/>
            <a:ext cx="20875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Уважение прав</a:t>
            </a:r>
          </a:p>
          <a:p>
            <a:r>
              <a:rPr lang="ru-RU"/>
              <a:t>      других</a:t>
            </a:r>
          </a:p>
        </p:txBody>
      </p:sp>
      <p:sp>
        <p:nvSpPr>
          <p:cNvPr id="12308" name="Text Box 20"/>
          <p:cNvSpPr txBox="1">
            <a:spLocks noChangeArrowheads="1"/>
          </p:cNvSpPr>
          <p:nvPr/>
        </p:nvSpPr>
        <p:spPr bwMode="auto">
          <a:xfrm>
            <a:off x="6792913" y="2852738"/>
            <a:ext cx="23510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Сотрудничество,</a:t>
            </a:r>
          </a:p>
          <a:p>
            <a:r>
              <a:rPr lang="ru-RU"/>
              <a:t>дух партнёрства</a:t>
            </a:r>
          </a:p>
        </p:txBody>
      </p:sp>
      <p:sp>
        <p:nvSpPr>
          <p:cNvPr id="12309" name="Text Box 21"/>
          <p:cNvSpPr txBox="1">
            <a:spLocks noChangeArrowheads="1"/>
          </p:cNvSpPr>
          <p:nvPr/>
        </p:nvSpPr>
        <p:spPr bwMode="auto">
          <a:xfrm>
            <a:off x="6300788" y="4797425"/>
            <a:ext cx="2519362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800" b="0"/>
              <a:t>     </a:t>
            </a:r>
            <a:r>
              <a:rPr lang="ru-RU"/>
              <a:t>Уважение</a:t>
            </a:r>
          </a:p>
          <a:p>
            <a:r>
              <a:rPr lang="ru-RU"/>
              <a:t>человеческого</a:t>
            </a:r>
          </a:p>
          <a:p>
            <a:r>
              <a:rPr lang="ru-RU"/>
              <a:t>   достоинства</a:t>
            </a:r>
          </a:p>
          <a:p>
            <a:endParaRPr lang="ru-RU"/>
          </a:p>
        </p:txBody>
      </p:sp>
      <p:sp>
        <p:nvSpPr>
          <p:cNvPr id="12310" name="Text Box 22"/>
          <p:cNvSpPr txBox="1">
            <a:spLocks noChangeArrowheads="1"/>
          </p:cNvSpPr>
          <p:nvPr/>
        </p:nvSpPr>
        <p:spPr bwMode="auto">
          <a:xfrm>
            <a:off x="303213" y="2847975"/>
            <a:ext cx="18399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Сострадание</a:t>
            </a:r>
          </a:p>
        </p:txBody>
      </p:sp>
      <p:sp>
        <p:nvSpPr>
          <p:cNvPr id="12312" name="Text Box 24"/>
          <p:cNvSpPr txBox="1">
            <a:spLocks noChangeArrowheads="1"/>
          </p:cNvSpPr>
          <p:nvPr/>
        </p:nvSpPr>
        <p:spPr bwMode="auto">
          <a:xfrm>
            <a:off x="468313" y="4941888"/>
            <a:ext cx="27765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Принятие другого</a:t>
            </a:r>
          </a:p>
          <a:p>
            <a:r>
              <a:rPr lang="ru-RU"/>
              <a:t>таким, какой он есть</a:t>
            </a:r>
          </a:p>
        </p:txBody>
      </p:sp>
      <p:sp>
        <p:nvSpPr>
          <p:cNvPr id="12314" name="Text Box 26"/>
          <p:cNvSpPr txBox="1">
            <a:spLocks noChangeArrowheads="1"/>
          </p:cNvSpPr>
          <p:nvPr/>
        </p:nvSpPr>
        <p:spPr bwMode="auto">
          <a:xfrm>
            <a:off x="179388" y="188913"/>
            <a:ext cx="307022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Терпимость к чужим</a:t>
            </a:r>
          </a:p>
          <a:p>
            <a:r>
              <a:rPr lang="ru-RU"/>
              <a:t>мнениям, верованиям,</a:t>
            </a:r>
          </a:p>
          <a:p>
            <a:r>
              <a:rPr lang="ru-RU"/>
              <a:t>поведению</a:t>
            </a:r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Электронный журнал "Конференц-зал"</a:t>
            </a:r>
            <a:endParaRPr lang="ru-RU"/>
          </a:p>
        </p:txBody>
      </p:sp>
    </p:spTree>
  </p:cSld>
  <p:clrMapOvr>
    <a:masterClrMapping/>
  </p:clrMapOvr>
  <p:transition spd="med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2" dur="10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2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2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3" dur="1000"/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2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2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4" dur="1000"/>
                                        <p:tgtEl>
                                          <p:spTgt spid="12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9" dur="5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6" dur="1000"/>
                                        <p:tgtEl>
                                          <p:spTgt spid="12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"/>
                            </p:stCondLst>
                            <p:childTnLst>
                              <p:par>
                                <p:cTn id="9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5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23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23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7" dur="1000"/>
                                        <p:tgtEl>
                                          <p:spTgt spid="12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 animBg="1"/>
      <p:bldP spid="12295" grpId="0" animBg="1"/>
      <p:bldP spid="12296" grpId="0" animBg="1"/>
      <p:bldP spid="12297" grpId="0" animBg="1"/>
      <p:bldP spid="12298" grpId="0" animBg="1"/>
      <p:bldP spid="12299" grpId="0" animBg="1"/>
      <p:bldP spid="12300" grpId="0" animBg="1"/>
      <p:bldP spid="12301" grpId="0" animBg="1"/>
      <p:bldP spid="12302" grpId="0" animBg="1"/>
      <p:bldP spid="12303" grpId="0" animBg="1"/>
      <p:bldP spid="12305" grpId="0"/>
      <p:bldP spid="12306" grpId="0"/>
      <p:bldP spid="12307" grpId="0"/>
      <p:bldP spid="12308" grpId="0"/>
      <p:bldP spid="12309" grpId="0"/>
      <p:bldP spid="12310" grpId="0"/>
      <p:bldP spid="12312" grpId="0"/>
      <p:bldP spid="123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4"/>
          <p:cNvSpPr>
            <a:spLocks noChangeArrowheads="1" noChangeShapeType="1" noTextEdit="1"/>
          </p:cNvSpPr>
          <p:nvPr/>
        </p:nvSpPr>
        <p:spPr bwMode="auto">
          <a:xfrm>
            <a:off x="1187450" y="188913"/>
            <a:ext cx="6408738" cy="7191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Century Schoolbook"/>
              </a:rPr>
              <a:t>Толерантность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220663" y="1125538"/>
            <a:ext cx="8923337" cy="557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u="sng"/>
              <a:t>Испанский язык:</a:t>
            </a:r>
            <a:r>
              <a:rPr lang="ru-RU"/>
              <a:t> способность признавать отличные от своих</a:t>
            </a:r>
          </a:p>
          <a:p>
            <a:r>
              <a:rPr lang="ru-RU"/>
              <a:t>                     собственных идеи или мнения.</a:t>
            </a:r>
          </a:p>
          <a:p>
            <a:endParaRPr lang="ru-RU"/>
          </a:p>
          <a:p>
            <a:r>
              <a:rPr lang="ru-RU" u="sng"/>
              <a:t>Французский язык:</a:t>
            </a:r>
            <a:r>
              <a:rPr lang="ru-RU"/>
              <a:t> отношение, при котором допускается, что</a:t>
            </a:r>
          </a:p>
          <a:p>
            <a:r>
              <a:rPr lang="ru-RU"/>
              <a:t>                        могут думать или поступать иначе, нежели ты.</a:t>
            </a:r>
          </a:p>
          <a:p>
            <a:endParaRPr lang="ru-RU"/>
          </a:p>
          <a:p>
            <a:r>
              <a:rPr lang="ru-RU" u="sng"/>
              <a:t>Английский язык:</a:t>
            </a:r>
            <a:r>
              <a:rPr lang="ru-RU"/>
              <a:t> готовность быть терпимым, снисходительным.</a:t>
            </a:r>
          </a:p>
          <a:p>
            <a:endParaRPr lang="ru-RU"/>
          </a:p>
          <a:p>
            <a:r>
              <a:rPr lang="ru-RU" u="sng"/>
              <a:t>Китайский язык:</a:t>
            </a:r>
            <a:r>
              <a:rPr lang="ru-RU"/>
              <a:t> позволять, принимать, быть по отношению к </a:t>
            </a:r>
          </a:p>
          <a:p>
            <a:r>
              <a:rPr lang="ru-RU"/>
              <a:t>                            другим великодушным.</a:t>
            </a:r>
          </a:p>
          <a:p>
            <a:endParaRPr lang="ru-RU"/>
          </a:p>
          <a:p>
            <a:r>
              <a:rPr lang="ru-RU" u="sng"/>
              <a:t>Арабский язык:</a:t>
            </a:r>
            <a:r>
              <a:rPr lang="ru-RU"/>
              <a:t> прощение, снисходительность, мягкость, милосер-</a:t>
            </a:r>
          </a:p>
          <a:p>
            <a:r>
              <a:rPr lang="ru-RU"/>
              <a:t>                           дие, благосклонность, терпение, расположенность</a:t>
            </a:r>
          </a:p>
          <a:p>
            <a:r>
              <a:rPr lang="ru-RU"/>
              <a:t>                           к другим.</a:t>
            </a:r>
          </a:p>
          <a:p>
            <a:r>
              <a:rPr lang="ru-RU" u="sng"/>
              <a:t>Русский язык:</a:t>
            </a:r>
            <a:r>
              <a:rPr lang="ru-RU"/>
              <a:t> способность терпеть что-то или кого-то (быть вы-</a:t>
            </a:r>
          </a:p>
          <a:p>
            <a:r>
              <a:rPr lang="ru-RU"/>
              <a:t>                            держанным, выносливым, уметь мириться с сущест-</a:t>
            </a:r>
          </a:p>
          <a:p>
            <a:r>
              <a:rPr lang="ru-RU"/>
              <a:t>                            вованием кого-либо, чего-либо).</a:t>
            </a:r>
          </a:p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1285852" y="6245225"/>
            <a:ext cx="6500858" cy="476250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Электронный журнал "Конференц-зал"</a:t>
            </a:r>
            <a:endParaRPr lang="ru-RU" dirty="0"/>
          </a:p>
        </p:txBody>
      </p:sp>
    </p:spTree>
  </p:cSld>
  <p:clrMapOvr>
    <a:masterClrMapping/>
  </p:clrMapOvr>
  <p:transition spd="med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4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33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33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33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133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133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133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80"/>
                            </p:stCondLst>
                            <p:childTnLst>
                              <p:par>
                                <p:cTn id="24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33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33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33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133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133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133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133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133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133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133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133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133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80"/>
                                        <p:tgtEl>
                                          <p:spTgt spid="1331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80"/>
                                        <p:tgtEl>
                                          <p:spTgt spid="1331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80"/>
                                        <p:tgtEl>
                                          <p:spTgt spid="1331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320"/>
                            </p:stCondLst>
                            <p:childTnLst>
                              <p:par>
                                <p:cTn id="56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8" dur="80"/>
                                        <p:tgtEl>
                                          <p:spTgt spid="1331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9" dur="80"/>
                                        <p:tgtEl>
                                          <p:spTgt spid="1331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80"/>
                                        <p:tgtEl>
                                          <p:spTgt spid="1331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4120"/>
                            </p:stCondLst>
                            <p:childTnLst>
                              <p:par>
                                <p:cTn id="62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4" dur="80"/>
                                        <p:tgtEl>
                                          <p:spTgt spid="1331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5" dur="80"/>
                                        <p:tgtEl>
                                          <p:spTgt spid="1331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80"/>
                                        <p:tgtEl>
                                          <p:spTgt spid="1331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1" dur="80"/>
                                        <p:tgtEl>
                                          <p:spTgt spid="1331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2" dur="80"/>
                                        <p:tgtEl>
                                          <p:spTgt spid="1331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80"/>
                                        <p:tgtEl>
                                          <p:spTgt spid="1331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200"/>
                            </p:stCondLst>
                            <p:childTnLst>
                              <p:par>
                                <p:cTn id="7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7" dur="80"/>
                                        <p:tgtEl>
                                          <p:spTgt spid="1331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8" dur="80"/>
                                        <p:tgtEl>
                                          <p:spTgt spid="1331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80"/>
                                        <p:tgtEl>
                                          <p:spTgt spid="1331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3920"/>
                            </p:stCondLst>
                            <p:childTnLst>
                              <p:par>
                                <p:cTn id="8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3" dur="80"/>
                                        <p:tgtEl>
                                          <p:spTgt spid="1331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4" dur="80"/>
                                        <p:tgtEl>
                                          <p:spTgt spid="1331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80"/>
                                        <p:tgtEl>
                                          <p:spTgt spid="1331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WordArt 4"/>
          <p:cNvSpPr>
            <a:spLocks noChangeArrowheads="1" noChangeShapeType="1" noTextEdit="1"/>
          </p:cNvSpPr>
          <p:nvPr/>
        </p:nvSpPr>
        <p:spPr bwMode="auto">
          <a:xfrm>
            <a:off x="2051050" y="260350"/>
            <a:ext cx="4752975" cy="5032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Личность</a:t>
            </a:r>
          </a:p>
        </p:txBody>
      </p:sp>
      <p:sp>
        <p:nvSpPr>
          <p:cNvPr id="11267" name="Text Box 5"/>
          <p:cNvSpPr txBox="1">
            <a:spLocks noChangeArrowheads="1"/>
          </p:cNvSpPr>
          <p:nvPr/>
        </p:nvSpPr>
        <p:spPr bwMode="auto">
          <a:xfrm>
            <a:off x="879475" y="949325"/>
            <a:ext cx="24685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u="sng"/>
              <a:t>Толерантная</a:t>
            </a:r>
          </a:p>
        </p:txBody>
      </p:sp>
      <p:sp>
        <p:nvSpPr>
          <p:cNvPr id="11268" name="Text Box 6"/>
          <p:cNvSpPr txBox="1">
            <a:spLocks noChangeArrowheads="1"/>
          </p:cNvSpPr>
          <p:nvPr/>
        </p:nvSpPr>
        <p:spPr bwMode="auto">
          <a:xfrm>
            <a:off x="4984750" y="949325"/>
            <a:ext cx="2895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u="sng"/>
              <a:t>Интолерантная</a:t>
            </a:r>
          </a:p>
        </p:txBody>
      </p:sp>
      <p:sp>
        <p:nvSpPr>
          <p:cNvPr id="11269" name="Line 7"/>
          <p:cNvSpPr>
            <a:spLocks noChangeShapeType="1"/>
          </p:cNvSpPr>
          <p:nvPr/>
        </p:nvSpPr>
        <p:spPr bwMode="auto">
          <a:xfrm>
            <a:off x="4284663" y="1125538"/>
            <a:ext cx="0" cy="46085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0" name="Text Box 8"/>
          <p:cNvSpPr txBox="1">
            <a:spLocks noChangeArrowheads="1"/>
          </p:cNvSpPr>
          <p:nvPr/>
        </p:nvSpPr>
        <p:spPr bwMode="auto">
          <a:xfrm>
            <a:off x="179388" y="2157413"/>
            <a:ext cx="4219575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/>
              <a:t>Уважение мнения других</a:t>
            </a:r>
          </a:p>
          <a:p>
            <a:r>
              <a:rPr lang="ru-RU" sz="2400"/>
              <a:t>Доброжелательность</a:t>
            </a:r>
          </a:p>
          <a:p>
            <a:r>
              <a:rPr lang="ru-RU" sz="2400"/>
              <a:t>Желание что-либо делать </a:t>
            </a:r>
          </a:p>
          <a:p>
            <a:r>
              <a:rPr lang="ru-RU" sz="2400"/>
              <a:t>вместе</a:t>
            </a:r>
          </a:p>
          <a:p>
            <a:r>
              <a:rPr lang="ru-RU" sz="2400"/>
              <a:t>Понимание и принятие</a:t>
            </a:r>
          </a:p>
          <a:p>
            <a:r>
              <a:rPr lang="ru-RU" sz="2400"/>
              <a:t>Чуткость, любознатель-</a:t>
            </a:r>
          </a:p>
          <a:p>
            <a:r>
              <a:rPr lang="ru-RU" sz="2400"/>
              <a:t>ность</a:t>
            </a:r>
          </a:p>
          <a:p>
            <a:r>
              <a:rPr lang="ru-RU" sz="2400"/>
              <a:t>Снисходительность</a:t>
            </a:r>
          </a:p>
          <a:p>
            <a:r>
              <a:rPr lang="ru-RU" sz="2400"/>
              <a:t>Доверие, гуманизм</a:t>
            </a:r>
          </a:p>
          <a:p>
            <a:endParaRPr lang="ru-RU" sz="2400"/>
          </a:p>
        </p:txBody>
      </p:sp>
      <p:sp>
        <p:nvSpPr>
          <p:cNvPr id="11271" name="Text Box 9"/>
          <p:cNvSpPr txBox="1">
            <a:spLocks noChangeArrowheads="1"/>
          </p:cNvSpPr>
          <p:nvPr/>
        </p:nvSpPr>
        <p:spPr bwMode="auto">
          <a:xfrm>
            <a:off x="4427538" y="2133600"/>
            <a:ext cx="4583112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/>
              <a:t>Непонимание</a:t>
            </a:r>
          </a:p>
          <a:p>
            <a:r>
              <a:rPr lang="ru-RU" sz="2400"/>
              <a:t>Игнорирование</a:t>
            </a:r>
          </a:p>
          <a:p>
            <a:r>
              <a:rPr lang="ru-RU" sz="2400"/>
              <a:t>Эгоизм</a:t>
            </a:r>
          </a:p>
          <a:p>
            <a:r>
              <a:rPr lang="ru-RU" sz="2400"/>
              <a:t>Нетерпимость</a:t>
            </a:r>
          </a:p>
          <a:p>
            <a:r>
              <a:rPr lang="ru-RU" sz="2400"/>
              <a:t>Выражение пренебрежения</a:t>
            </a:r>
          </a:p>
          <a:p>
            <a:r>
              <a:rPr lang="ru-RU" sz="2400"/>
              <a:t>Раздражительность</a:t>
            </a:r>
          </a:p>
          <a:p>
            <a:r>
              <a:rPr lang="ru-RU" sz="2400"/>
              <a:t>Равнодушие</a:t>
            </a:r>
          </a:p>
          <a:p>
            <a:r>
              <a:rPr lang="ru-RU" sz="2400"/>
              <a:t>Цинизм</a:t>
            </a:r>
          </a:p>
          <a:p>
            <a:r>
              <a:rPr lang="ru-RU" sz="2400"/>
              <a:t>Немотивированная агрессия</a:t>
            </a:r>
          </a:p>
          <a:p>
            <a:endParaRPr lang="ru-RU" sz="240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Электронный журнал "Конференц-зал"</a:t>
            </a:r>
            <a:endParaRPr lang="ru-RU"/>
          </a:p>
        </p:txBody>
      </p:sp>
    </p:spTree>
  </p:cSld>
  <p:clrMapOvr>
    <a:masterClrMapping/>
  </p:clrMapOvr>
  <p:transition spd="med">
    <p:whee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руги">
  <a:themeElements>
    <a:clrScheme name="Круги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Круги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Круги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уги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Ripple</Template>
  <TotalTime>232</TotalTime>
  <Words>475</Words>
  <Application>Microsoft Office PowerPoint</Application>
  <PresentationFormat>Экран (4:3)</PresentationFormat>
  <Paragraphs>112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1" baseType="lpstr">
      <vt:lpstr>Arial</vt:lpstr>
      <vt:lpstr>Wingdings</vt:lpstr>
      <vt:lpstr>Calibri</vt:lpstr>
      <vt:lpstr>Century Schoolbook</vt:lpstr>
      <vt:lpstr>Engravers MT</vt:lpstr>
      <vt:lpstr>Colonna MT</vt:lpstr>
      <vt:lpstr>Arial Narrow</vt:lpstr>
      <vt:lpstr>Круги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ЛЕША</dc:creator>
  <cp:lastModifiedBy>FuckYouBill</cp:lastModifiedBy>
  <cp:revision>12</cp:revision>
  <dcterms:created xsi:type="dcterms:W3CDTF">2001-12-31T21:10:22Z</dcterms:created>
  <dcterms:modified xsi:type="dcterms:W3CDTF">2011-05-25T16:52:10Z</dcterms:modified>
</cp:coreProperties>
</file>