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63" r:id="rId3"/>
    <p:sldId id="256" r:id="rId4"/>
    <p:sldId id="259" r:id="rId5"/>
    <p:sldId id="258" r:id="rId6"/>
    <p:sldId id="257" r:id="rId7"/>
    <p:sldId id="261" r:id="rId8"/>
    <p:sldId id="264" r:id="rId9"/>
    <p:sldId id="266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00"/>
    <a:srgbClr val="008A00"/>
    <a:srgbClr val="00FF00"/>
    <a:srgbClr val="CCFFCC"/>
    <a:srgbClr val="99FF66"/>
    <a:srgbClr val="CCFF99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5" d="100"/>
          <a:sy n="45" d="100"/>
        </p:scale>
        <p:origin x="-220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8F057-BEEE-42AA-AA87-F9A45E150848}" type="datetimeFigureOut">
              <a:rPr lang="ru-RU"/>
              <a:pPr>
                <a:defRPr/>
              </a:pPr>
              <a:t>29.02.2012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9368DF4-A128-4626-BC10-BD6C19EB2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CC922B3-9079-4FE7-B712-22456C2D907A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8E51417-1CC6-43BE-A355-4074A2101B23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EE6A1-F114-4B8C-B767-B8F6BF8AA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EE2-0533-4FA6-88CC-5DCAF5E27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0E660-A22B-4DAB-95C1-B529DB452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325E4-6D5F-4EC2-8BDD-1F9638301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6D816-C7F9-4CC5-8A7A-C617EE191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C5B7D-9265-4CEE-82B2-857926E2F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7BB1D-5E06-45D6-8CF8-7462B806A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87A14-85B6-4CE4-AF7F-54D0E03C8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9BFD6-6F37-4C37-B755-165B9631B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3025F-C90D-4529-B5DD-03C58CB4E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A46D7-7BFB-46C1-B62A-17B36D57D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2424740-AC45-4542-A7AD-018DC6B4F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1;&#1072;&#1088;&#1080;&#1089;&#1072;\&#1056;&#1072;&#1073;&#1086;&#1095;&#1080;&#1081;%20&#1089;&#1090;&#1086;&#1083;\&#1090;&#1077;&#1082;&#1091;&#1097;&#1072;&#1103;%20&#1088;&#1072;&#1073;&#1086;&#1090;&#1072;\&#1101;&#1088;&#1091;&#1076;&#1080;&#1090;\&#1087;&#1088;&#1077;&#1079;&#1077;&#1085;&#1090;&#1072;&#1094;&#1080;&#1103;%20&#1082;%20&#1080;&#1075;&#1088;&#1077;\my_russia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 sz="quarter"/>
          </p:nvPr>
        </p:nvSpPr>
        <p:spPr>
          <a:xfrm>
            <a:off x="0" y="914400"/>
            <a:ext cx="9144000" cy="1981200"/>
          </a:xfrm>
        </p:spPr>
        <p:txBody>
          <a:bodyPr/>
          <a:lstStyle/>
          <a:p>
            <a:r>
              <a:rPr lang="ru-RU" sz="8000" smtClean="0">
                <a:solidFill>
                  <a:schemeClr val="tx1"/>
                </a:solidFill>
                <a:latin typeface="CyrillicOld" pitchFamily="2" charset="0"/>
              </a:rPr>
              <a:t>Игра </a:t>
            </a:r>
            <a:r>
              <a:rPr lang="ru-RU" sz="8000" smtClean="0">
                <a:solidFill>
                  <a:srgbClr val="005000"/>
                </a:solidFill>
                <a:latin typeface="CyrillicOld" pitchFamily="2" charset="0"/>
              </a:rPr>
              <a:t/>
            </a:r>
            <a:br>
              <a:rPr lang="ru-RU" sz="8000" smtClean="0">
                <a:solidFill>
                  <a:srgbClr val="005000"/>
                </a:solidFill>
                <a:latin typeface="CyrillicOld" pitchFamily="2" charset="0"/>
              </a:rPr>
            </a:br>
            <a:r>
              <a:rPr lang="ru-RU" sz="8000" smtClean="0">
                <a:solidFill>
                  <a:schemeClr val="tx1"/>
                </a:solidFill>
                <a:latin typeface="CyrillicOld" pitchFamily="2" charset="0"/>
              </a:rPr>
              <a:t>«Хочу всё знать»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685800" y="3429000"/>
            <a:ext cx="7924800" cy="1752600"/>
          </a:xfrm>
        </p:spPr>
        <p:txBody>
          <a:bodyPr/>
          <a:lstStyle/>
          <a:p>
            <a:r>
              <a:rPr lang="ru-RU" sz="6000" smtClean="0">
                <a:latin typeface="CyrillicOld" pitchFamily="2" charset="0"/>
              </a:rPr>
              <a:t>Век живи, век учись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y_russi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14400" y="457200"/>
            <a:ext cx="8229600" cy="6172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1600200" y="762000"/>
            <a:ext cx="7543800" cy="5486400"/>
          </a:xfrm>
        </p:spPr>
        <p:txBody>
          <a:bodyPr/>
          <a:lstStyle/>
          <a:p>
            <a:pPr>
              <a:buFontTx/>
              <a:buNone/>
            </a:pPr>
            <a:r>
              <a:rPr lang="ru-RU" b="1" smtClean="0">
                <a:solidFill>
                  <a:srgbClr val="005000"/>
                </a:solidFill>
                <a:latin typeface="CyrillicOld" pitchFamily="2" charset="0"/>
              </a:rPr>
              <a:t>                  </a:t>
            </a:r>
            <a:r>
              <a:rPr lang="ru-RU" sz="4800" b="1" smtClean="0">
                <a:latin typeface="CyrillicOld" pitchFamily="2" charset="0"/>
              </a:rPr>
              <a:t>Правила игры</a:t>
            </a:r>
            <a:endParaRPr lang="ru-RU" smtClean="0">
              <a:latin typeface="CyrillicOld" pitchFamily="2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i="1" smtClean="0">
                <a:solidFill>
                  <a:srgbClr val="005000"/>
                </a:solidFill>
                <a:latin typeface="CyrillicOld" pitchFamily="2" charset="0"/>
              </a:rPr>
              <a:t> </a:t>
            </a:r>
            <a:r>
              <a:rPr lang="ru-RU" b="1" i="1" smtClean="0">
                <a:latin typeface="CyrillicOld" pitchFamily="2" charset="0"/>
              </a:rPr>
              <a:t>Играй честно.                   </a:t>
            </a:r>
            <a:endParaRPr lang="ru-RU" smtClean="0">
              <a:latin typeface="CyrillicOld" pitchFamily="2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i="1" smtClean="0">
                <a:latin typeface="CyrillicOld" pitchFamily="2" charset="0"/>
              </a:rPr>
              <a:t>  Обидно, когда проигрываешь, но не злись.</a:t>
            </a:r>
            <a:endParaRPr lang="ru-RU" smtClean="0">
              <a:latin typeface="CyrillicOld" pitchFamily="2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i="1" smtClean="0">
                <a:latin typeface="CyrillicOld" pitchFamily="2" charset="0"/>
              </a:rPr>
              <a:t>  Не злорадствуй, когда проигрывают другие.</a:t>
            </a:r>
            <a:endParaRPr lang="ru-RU" smtClean="0">
              <a:latin typeface="CyrillicOld" pitchFamily="2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i="1" smtClean="0">
                <a:latin typeface="CyrillicOld" pitchFamily="2" charset="0"/>
              </a:rPr>
              <a:t> Если выиграл - радуйся, но не зазнавайся.</a:t>
            </a:r>
            <a:endParaRPr lang="ru-RU" smtClean="0">
              <a:latin typeface="CyrillicOld" pitchFamily="2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i="1" smtClean="0">
                <a:latin typeface="CyrillicOld" pitchFamily="2" charset="0"/>
              </a:rPr>
              <a:t>  Будь стойким, не унывай при неудачах.</a:t>
            </a:r>
            <a:endParaRPr lang="ru-RU" smtClean="0">
              <a:latin typeface="CyrillicOld" pitchFamily="2" charset="0"/>
            </a:endParaRP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3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4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3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3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40"/>
                            </p:stCondLst>
                            <p:childTnLst>
                              <p:par>
                                <p:cTn id="39" presetID="27" presetClass="entr" presetSubtype="0" fill="hold" nodeType="afterEffect">
                                  <p:stCondLst>
                                    <p:cond delay="3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66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200400"/>
            <a:ext cx="7772400" cy="1470025"/>
          </a:xfrm>
        </p:spPr>
        <p:txBody>
          <a:bodyPr/>
          <a:lstStyle/>
          <a:p>
            <a:pPr eaLnBrk="1" hangingPunct="1"/>
            <a:r>
              <a:rPr lang="ru-RU" sz="16600" b="1" smtClean="0">
                <a:solidFill>
                  <a:schemeClr val="tx1"/>
                </a:solidFill>
                <a:latin typeface="CyrillicOld" pitchFamily="2" charset="0"/>
              </a:rPr>
              <a:t>Юный</a:t>
            </a:r>
            <a:r>
              <a:rPr lang="ru-RU" sz="2400" b="1" smtClean="0">
                <a:solidFill>
                  <a:schemeClr val="tx1"/>
                </a:solidFill>
                <a:latin typeface="CyrillicOld" pitchFamily="2" charset="0"/>
              </a:rPr>
              <a:t/>
            </a:r>
            <a:br>
              <a:rPr lang="ru-RU" sz="2400" b="1" smtClean="0">
                <a:solidFill>
                  <a:schemeClr val="tx1"/>
                </a:solidFill>
                <a:latin typeface="CyrillicOld" pitchFamily="2" charset="0"/>
              </a:rPr>
            </a:br>
            <a:r>
              <a:rPr lang="ru-RU" sz="16600" smtClean="0">
                <a:solidFill>
                  <a:schemeClr val="tx1"/>
                </a:solidFill>
                <a:latin typeface="CyrillicOld" pitchFamily="2" charset="0"/>
              </a:rPr>
              <a:t>эрудит</a:t>
            </a:r>
            <a:r>
              <a:rPr lang="ru-RU" sz="1600" smtClean="0">
                <a:solidFill>
                  <a:schemeClr val="tx1"/>
                </a:solidFill>
                <a:latin typeface="CyrillicOld" pitchFamily="2" charset="0"/>
              </a:rPr>
              <a:t/>
            </a:r>
            <a:br>
              <a:rPr lang="ru-RU" sz="1600" smtClean="0">
                <a:solidFill>
                  <a:schemeClr val="tx1"/>
                </a:solidFill>
                <a:latin typeface="CyrillicOld" pitchFamily="2" charset="0"/>
              </a:rPr>
            </a:br>
            <a:endParaRPr lang="ru-RU" sz="16600" smtClean="0">
              <a:solidFill>
                <a:schemeClr val="tx1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Documents and Settings\Лариса\Мои документы\Мои рисунки\анимация\1202030082_image_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6015" t="8511" r="7769" b="17021"/>
          <a:stretch>
            <a:fillRect/>
          </a:stretch>
        </p:blipFill>
        <p:spPr>
          <a:xfrm rot="1083126">
            <a:off x="6383388" y="4496770"/>
            <a:ext cx="2831349" cy="2304586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6147" name="Прямоугольник 6"/>
          <p:cNvSpPr>
            <a:spLocks noChangeArrowheads="1"/>
          </p:cNvSpPr>
          <p:nvPr/>
        </p:nvSpPr>
        <p:spPr bwMode="auto">
          <a:xfrm>
            <a:off x="1676400" y="990600"/>
            <a:ext cx="792480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yrillicOld" pitchFamily="2" charset="0"/>
              </a:rPr>
              <a:t>Когда – то, собравшись с последними силами,</a:t>
            </a:r>
          </a:p>
          <a:p>
            <a:r>
              <a:rPr lang="ru-RU" sz="2800">
                <a:latin typeface="CyrillicOld" pitchFamily="2" charset="0"/>
              </a:rPr>
              <a:t>Создал Господь планету красивую.</a:t>
            </a:r>
          </a:p>
          <a:p>
            <a:r>
              <a:rPr lang="ru-RU" sz="2800">
                <a:latin typeface="CyrillicOld" pitchFamily="2" charset="0"/>
              </a:rPr>
              <a:t>Дал ей форму шара большого</a:t>
            </a:r>
          </a:p>
          <a:p>
            <a:r>
              <a:rPr lang="ru-RU" sz="2800">
                <a:latin typeface="CyrillicOld" pitchFamily="2" charset="0"/>
              </a:rPr>
              <a:t>И посадил там деревья, цветы,</a:t>
            </a:r>
          </a:p>
          <a:p>
            <a:r>
              <a:rPr lang="ru-RU" sz="2800">
                <a:latin typeface="CyrillicOld" pitchFamily="2" charset="0"/>
              </a:rPr>
              <a:t>Травы невиданной красоты.</a:t>
            </a:r>
          </a:p>
          <a:p>
            <a:r>
              <a:rPr lang="ru-RU" sz="2800">
                <a:latin typeface="CyrillicOld" pitchFamily="2" charset="0"/>
              </a:rPr>
              <a:t>Много животных там стало водиться:</a:t>
            </a:r>
          </a:p>
          <a:p>
            <a:r>
              <a:rPr lang="ru-RU" sz="2800">
                <a:latin typeface="CyrillicOld" pitchFamily="2" charset="0"/>
              </a:rPr>
              <a:t>Змеи, слоны, черепахи и птицы.</a:t>
            </a:r>
          </a:p>
          <a:p>
            <a:r>
              <a:rPr lang="ru-RU" sz="2800">
                <a:latin typeface="CyrillicOld" pitchFamily="2" charset="0"/>
              </a:rPr>
              <a:t>Вот вам подарок, люди, владейте.</a:t>
            </a:r>
          </a:p>
          <a:p>
            <a:r>
              <a:rPr lang="ru-RU" sz="2800">
                <a:latin typeface="CyrillicOld" pitchFamily="2" charset="0"/>
              </a:rPr>
              <a:t>Землю вспашите, хлебом засейте.</a:t>
            </a:r>
          </a:p>
          <a:p>
            <a:r>
              <a:rPr lang="ru-RU" sz="2800">
                <a:latin typeface="CyrillicOld" pitchFamily="2" charset="0"/>
              </a:rPr>
              <a:t>Всем завещаю вам я отныне –</a:t>
            </a:r>
          </a:p>
          <a:p>
            <a:r>
              <a:rPr lang="ru-RU" sz="2800">
                <a:latin typeface="CyrillicOld" pitchFamily="2" charset="0"/>
              </a:rPr>
              <a:t>Вы берегите эту святыню.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6000" smtClean="0">
                <a:latin typeface="CyrillicOld" pitchFamily="2" charset="0"/>
              </a:rPr>
              <a:t>Путевой</a:t>
            </a:r>
            <a:r>
              <a:rPr lang="ru-RU" smtClean="0">
                <a:latin typeface="CyrillicOld" pitchFamily="2" charset="0"/>
              </a:rPr>
              <a:t> </a:t>
            </a:r>
            <a:r>
              <a:rPr lang="ru-RU" sz="6000" smtClean="0">
                <a:latin typeface="CyrillicOld" pitchFamily="2" charset="0"/>
              </a:rPr>
              <a:t>лист</a:t>
            </a:r>
            <a:endParaRPr lang="ru-RU" smtClean="0">
              <a:latin typeface="CyrillicOld" pitchFamily="2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28600" y="1219200"/>
          <a:ext cx="8610600" cy="51816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558095"/>
                <a:gridCol w="3747205"/>
                <a:gridCol w="2152650"/>
                <a:gridCol w="2152650"/>
              </a:tblGrid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yrillicOld" pitchFamily="2" charset="0"/>
                        </a:rPr>
                        <a:t>№</a:t>
                      </a:r>
                      <a:endParaRPr lang="ru-RU" sz="2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yrillicOld" pitchFamily="2" charset="0"/>
                        </a:rPr>
                        <a:t> Конкурс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yrillicOld" pitchFamily="2" charset="0"/>
                        </a:rPr>
                        <a:t>Баллы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yrillicOld" pitchFamily="2" charset="0"/>
                        </a:rPr>
                        <a:t>Прохождение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yrillicOld" pitchFamily="2" charset="0"/>
                        </a:rPr>
                        <a:t> 1</a:t>
                      </a:r>
                      <a:endParaRPr lang="ru-RU" sz="240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yrillicOld" pitchFamily="2" charset="0"/>
                        </a:rPr>
                        <a:t> «Блиц»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yrillicOld" pitchFamily="2" charset="0"/>
                        </a:rPr>
                        <a:t>2</a:t>
                      </a:r>
                      <a:endParaRPr lang="ru-RU" sz="240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yrillicOld" pitchFamily="2" charset="0"/>
                        </a:rPr>
                        <a:t>«</a:t>
                      </a:r>
                      <a:r>
                        <a:rPr lang="ru-RU" sz="2400" dirty="0" err="1">
                          <a:latin typeface="CyrillicOld" pitchFamily="2" charset="0"/>
                        </a:rPr>
                        <a:t>Кольцовка</a:t>
                      </a:r>
                      <a:r>
                        <a:rPr lang="ru-RU" sz="2400" dirty="0">
                          <a:latin typeface="CyrillicOld" pitchFamily="2" charset="0"/>
                        </a:rPr>
                        <a:t> загадок»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yrillicOld" pitchFamily="2" charset="0"/>
                        </a:rPr>
                        <a:t>3</a:t>
                      </a:r>
                      <a:endParaRPr lang="ru-RU" sz="240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yrillicOld" pitchFamily="2" charset="0"/>
                        </a:rPr>
                        <a:t>«Не пропусти ошибку»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yrillicOld" pitchFamily="2" charset="0"/>
                        </a:rPr>
                        <a:t>4</a:t>
                      </a:r>
                      <a:endParaRPr lang="ru-RU" sz="240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yrillicOld" pitchFamily="2" charset="0"/>
                        </a:rPr>
                        <a:t>Переменка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yrillicOld" pitchFamily="2" charset="0"/>
                        </a:rPr>
                        <a:t>5</a:t>
                      </a:r>
                      <a:endParaRPr lang="ru-RU" sz="240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yrillicOld" pitchFamily="2" charset="0"/>
                        </a:rPr>
                        <a:t>Нарисуй отгадку  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CyrillicOld" pitchFamily="2" charset="0"/>
                        </a:rPr>
                        <a:t>6</a:t>
                      </a:r>
                      <a:endParaRPr lang="ru-RU" sz="240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yrillicOld" pitchFamily="2" charset="0"/>
                        </a:rPr>
                        <a:t>« Собери слова»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CyrillicOld" pitchFamily="2" charset="0"/>
                        </a:rPr>
                        <a:t>7</a:t>
                      </a:r>
                      <a:endParaRPr lang="ru-RU" sz="2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yrillicOld" pitchFamily="2" charset="0"/>
                        </a:rPr>
                        <a:t>«Гонка за лидером»</a:t>
                      </a:r>
                      <a:endParaRPr lang="ru-RU" sz="1400" dirty="0">
                        <a:latin typeface="CyrillicOld" pitchFamily="2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28600"/>
            <a:ext cx="8229600" cy="1143000"/>
          </a:xfrm>
        </p:spPr>
        <p:txBody>
          <a:bodyPr/>
          <a:lstStyle/>
          <a:p>
            <a:r>
              <a:rPr lang="ru-RU" sz="5400" smtClean="0">
                <a:latin typeface="CyrillicOld" pitchFamily="2" charset="0"/>
              </a:rPr>
              <a:t>«Кольцовка загадок»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28600" y="2286000"/>
            <a:ext cx="4572000" cy="639763"/>
          </a:xfrm>
        </p:spPr>
        <p:txBody>
          <a:bodyPr/>
          <a:lstStyle/>
          <a:p>
            <a:r>
              <a:rPr lang="ru-RU" sz="4400" smtClean="0">
                <a:latin typeface="CyrillicOld" pitchFamily="2" charset="0"/>
              </a:rPr>
              <a:t>Явления природы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24400" y="5562600"/>
            <a:ext cx="4041775" cy="639763"/>
          </a:xfrm>
        </p:spPr>
        <p:txBody>
          <a:bodyPr/>
          <a:lstStyle/>
          <a:p>
            <a:r>
              <a:rPr lang="ru-RU" sz="4400" smtClean="0">
                <a:latin typeface="CyrillicOld" pitchFamily="2" charset="0"/>
              </a:rPr>
              <a:t>Животные</a:t>
            </a:r>
            <a:endParaRPr lang="ru-RU" sz="4000" smtClean="0">
              <a:latin typeface="CyrillicOld" pitchFamily="2" charset="0"/>
            </a:endParaRPr>
          </a:p>
        </p:txBody>
      </p:sp>
      <p:pic>
        <p:nvPicPr>
          <p:cNvPr id="9" name="Рисунок 8" descr="6v96zxbkcthhrznaocidn1o5hwtdoia1_2[1].jpg"/>
          <p:cNvPicPr>
            <a:picLocks noChangeAspect="1"/>
          </p:cNvPicPr>
          <p:nvPr/>
        </p:nvPicPr>
        <p:blipFill>
          <a:blip r:embed="rId2" cstate="print"/>
          <a:srcRect l="4615" t="10256" r="9231"/>
          <a:stretch>
            <a:fillRect/>
          </a:stretch>
        </p:blipFill>
        <p:spPr>
          <a:xfrm>
            <a:off x="4648200" y="914400"/>
            <a:ext cx="4191000" cy="32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Рисунок 9" descr="animals_00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276600"/>
            <a:ext cx="4114800" cy="32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sz="5400" smtClean="0">
                <a:latin typeface="CyrillicOld" pitchFamily="2" charset="0"/>
              </a:rPr>
              <a:t>«Не пропусти ошибку»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6019800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sz="2400" b="1" smtClean="0">
                <a:latin typeface="Calibri" pitchFamily="34" charset="0"/>
              </a:rPr>
              <a:t>       Лес - богатство страны. В лесу живут барсуки, лисицы, белки,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верблюды</a:t>
            </a:r>
            <a:r>
              <a:rPr lang="ru-RU" sz="2400" b="1" smtClean="0">
                <a:latin typeface="Calibri" pitchFamily="34" charset="0"/>
              </a:rPr>
              <a:t>, зайцы, а также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мелкие</a:t>
            </a:r>
            <a:r>
              <a:rPr lang="ru-RU" sz="2400" b="1" smtClean="0">
                <a:latin typeface="Calibri" pitchFamily="34" charset="0"/>
              </a:rPr>
              <a:t> животные - медведи.  Большую ценность представ­ляют пушные звери: соболя,  куницы,  норки,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 мыши</a:t>
            </a:r>
            <a:r>
              <a:rPr lang="ru-RU" sz="2400" b="1" smtClean="0">
                <a:latin typeface="Calibri" pitchFamily="34" charset="0"/>
              </a:rPr>
              <a:t>, лисицы, бобры. Из шкурок этих животных шьют шубы, шапки,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летние платья</a:t>
            </a:r>
            <a:r>
              <a:rPr lang="ru-RU" sz="2400" b="1" smtClean="0">
                <a:latin typeface="Calibri" pitchFamily="34" charset="0"/>
              </a:rPr>
              <a:t>, воротники.</a:t>
            </a:r>
          </a:p>
          <a:p>
            <a:pPr algn="just">
              <a:buFontTx/>
              <a:buNone/>
            </a:pPr>
            <a:r>
              <a:rPr lang="ru-RU" sz="2400" b="1" smtClean="0">
                <a:latin typeface="Calibri" pitchFamily="34" charset="0"/>
              </a:rPr>
              <a:t>     Бобры обитают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в глухой чаще</a:t>
            </a:r>
            <a:r>
              <a:rPr lang="ru-RU" sz="2400" b="1" smtClean="0">
                <a:latin typeface="Calibri" pitchFamily="34" charset="0"/>
              </a:rPr>
              <a:t>,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роют себе норки</a:t>
            </a:r>
            <a:r>
              <a:rPr lang="ru-RU" sz="2400" b="1" smtClean="0">
                <a:latin typeface="Calibri" pitchFamily="34" charset="0"/>
              </a:rPr>
              <a:t>.</a:t>
            </a:r>
          </a:p>
          <a:p>
            <a:pPr algn="just">
              <a:buFontTx/>
              <a:buNone/>
            </a:pPr>
            <a:r>
              <a:rPr lang="ru-RU" sz="2400" b="1" smtClean="0">
                <a:latin typeface="Calibri" pitchFamily="34" charset="0"/>
              </a:rPr>
              <a:t>     В глухих хвойных лесах Урала и Сибири обитает огромный зверь с ветвистыми рогами -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соболь</a:t>
            </a:r>
            <a:r>
              <a:rPr lang="ru-RU" sz="2400" b="1" smtClean="0">
                <a:latin typeface="Calibri" pitchFamily="34" charset="0"/>
              </a:rPr>
              <a:t>, шкура которого высоко ценится из-за превосходно­го меха.</a:t>
            </a:r>
          </a:p>
          <a:p>
            <a:pPr algn="just">
              <a:buFontTx/>
              <a:buNone/>
            </a:pPr>
            <a:r>
              <a:rPr lang="ru-RU" sz="2400" b="1" smtClean="0">
                <a:latin typeface="Calibri" pitchFamily="34" charset="0"/>
              </a:rPr>
              <a:t>     В лесу растут такие растения, как ель, сосна, пих­та,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верблюжья колючка</a:t>
            </a:r>
            <a:r>
              <a:rPr lang="ru-RU" sz="2400" b="1" smtClean="0">
                <a:latin typeface="Calibri" pitchFamily="34" charset="0"/>
              </a:rPr>
              <a:t>, кедр, лиственница.</a:t>
            </a:r>
          </a:p>
          <a:p>
            <a:pPr algn="just">
              <a:buFontTx/>
              <a:buNone/>
            </a:pPr>
            <a:r>
              <a:rPr lang="ru-RU" sz="2400" b="1" smtClean="0">
                <a:latin typeface="Calibri" pitchFamily="34" charset="0"/>
              </a:rPr>
              <a:t>     Есть такие ягоды, как малина, земляника,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клюква</a:t>
            </a:r>
            <a:r>
              <a:rPr lang="ru-RU" sz="2400" b="1" smtClean="0">
                <a:latin typeface="Calibri" pitchFamily="34" charset="0"/>
              </a:rPr>
              <a:t>, черника, голубика.</a:t>
            </a:r>
          </a:p>
          <a:p>
            <a:pPr algn="just">
              <a:buFontTx/>
              <a:buNone/>
            </a:pPr>
            <a:r>
              <a:rPr lang="ru-RU" sz="2400" b="1" smtClean="0">
                <a:latin typeface="Calibri" pitchFamily="34" charset="0"/>
              </a:rPr>
              <a:t>     Густые, труднодоступные леса называют </a:t>
            </a:r>
            <a:r>
              <a:rPr lang="ru-RU" sz="2400" b="1" smtClean="0">
                <a:solidFill>
                  <a:srgbClr val="FF0000"/>
                </a:solidFill>
                <a:latin typeface="Calibri" pitchFamily="34" charset="0"/>
              </a:rPr>
              <a:t>тундрой</a:t>
            </a:r>
            <a:r>
              <a:rPr lang="ru-RU" sz="2400" b="1" smtClean="0">
                <a:latin typeface="Calibri" pitchFamily="34" charset="0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371600"/>
            <a:ext cx="7772400" cy="1362075"/>
          </a:xfrm>
        </p:spPr>
        <p:txBody>
          <a:bodyPr/>
          <a:lstStyle/>
          <a:p>
            <a:pPr>
              <a:defRPr/>
            </a:pPr>
            <a:r>
              <a:rPr lang="ru-RU" sz="4800" dirty="0" smtClean="0">
                <a:latin typeface="CyrillicOld" pitchFamily="2" charset="0"/>
              </a:rPr>
              <a:t>Гонка за лидером</a:t>
            </a:r>
            <a:endParaRPr lang="ru-RU" sz="4800" dirty="0">
              <a:latin typeface="CyrillicOld" pitchFamily="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" y="2209800"/>
            <a:ext cx="8839200" cy="2427288"/>
          </a:xfrm>
        </p:spPr>
        <p:txBody>
          <a:bodyPr/>
          <a:lstStyle/>
          <a:p>
            <a:r>
              <a:rPr lang="ru-RU" sz="3200" smtClean="0">
                <a:latin typeface="CyrillicOld" pitchFamily="2" charset="0"/>
              </a:rPr>
              <a:t>Не сегодня, не вчера, сто веков примерно.</a:t>
            </a:r>
          </a:p>
          <a:p>
            <a:r>
              <a:rPr lang="ru-RU" sz="3200" smtClean="0">
                <a:latin typeface="CyrillicOld" pitchFamily="2" charset="0"/>
              </a:rPr>
              <a:t>В жизнь ребят вошла игра – совершенно верно!</a:t>
            </a:r>
          </a:p>
          <a:p>
            <a:r>
              <a:rPr lang="ru-RU" sz="3200" smtClean="0">
                <a:latin typeface="CyrillicOld" pitchFamily="2" charset="0"/>
              </a:rPr>
              <a:t>Ну, не пуха, не пера! Наше дело свято!</a:t>
            </a:r>
          </a:p>
          <a:p>
            <a:r>
              <a:rPr lang="ru-RU" sz="3200" smtClean="0">
                <a:latin typeface="CyrillicOld" pitchFamily="2" charset="0"/>
              </a:rPr>
              <a:t>И, да здравствует игра! Правильно, ребята?! </a:t>
            </a:r>
          </a:p>
        </p:txBody>
      </p:sp>
      <p:pic>
        <p:nvPicPr>
          <p:cNvPr id="4" name="Рисунок 3" descr="6ae170c76079b141ca83f73b322af2e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04800"/>
            <a:ext cx="10429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738f4eac505a26a702ce55eeed329f3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029200"/>
            <a:ext cx="26019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7108960ea9b0c2e945b3a421ceefb88c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5181600"/>
            <a:ext cx="14843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1447800"/>
            <a:ext cx="8458200" cy="1470025"/>
          </a:xfrm>
        </p:spPr>
        <p:txBody>
          <a:bodyPr/>
          <a:lstStyle/>
          <a:p>
            <a:r>
              <a:rPr lang="ru-RU" sz="8800" b="1" smtClean="0">
                <a:latin typeface="CyrillicOld" pitchFamily="2" charset="0"/>
              </a:rPr>
              <a:t>Подведём итоги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685800" y="685800"/>
            <a:ext cx="7848600" cy="5867400"/>
          </a:xfrm>
        </p:spPr>
        <p:txBody>
          <a:bodyPr/>
          <a:lstStyle/>
          <a:p>
            <a:r>
              <a:rPr lang="ru-RU" sz="11500" smtClean="0">
                <a:latin typeface="CyrillicOld" pitchFamily="2" charset="0"/>
              </a:rPr>
              <a:t>Спасибо </a:t>
            </a:r>
          </a:p>
          <a:p>
            <a:r>
              <a:rPr lang="ru-RU" sz="11500" smtClean="0">
                <a:latin typeface="CyrillicOld" pitchFamily="2" charset="0"/>
              </a:rPr>
              <a:t>за хорошую работу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</TotalTime>
  <Words>363</Words>
  <Application>Microsoft Office PowerPoint</Application>
  <PresentationFormat>Экран (4:3)</PresentationFormat>
  <Paragraphs>59</Paragraphs>
  <Slides>10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CyrillicOld</vt:lpstr>
      <vt:lpstr>Wingdings</vt:lpstr>
      <vt:lpstr>Times New Roman</vt:lpstr>
      <vt:lpstr>Оформление по умолчанию</vt:lpstr>
      <vt:lpstr>Игра  «Хочу всё знать»</vt:lpstr>
      <vt:lpstr>Слайд 2</vt:lpstr>
      <vt:lpstr>Юный эрудит </vt:lpstr>
      <vt:lpstr>Слайд 4</vt:lpstr>
      <vt:lpstr>Путевой лист</vt:lpstr>
      <vt:lpstr>«Кольцовка загадок»</vt:lpstr>
      <vt:lpstr>«Не пропусти ошибку»</vt:lpstr>
      <vt:lpstr>Гонка за лидером</vt:lpstr>
      <vt:lpstr>Подведём итоги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Admin</cp:lastModifiedBy>
  <cp:revision>22</cp:revision>
  <cp:lastPrinted>1601-01-01T00:00:00Z</cp:lastPrinted>
  <dcterms:created xsi:type="dcterms:W3CDTF">1601-01-01T00:00:00Z</dcterms:created>
  <dcterms:modified xsi:type="dcterms:W3CDTF">2012-02-29T14:03:51Z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