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4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5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6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  <p:sldMasterId id="2147483687" r:id="rId3"/>
    <p:sldMasterId id="2147483699" r:id="rId4"/>
    <p:sldMasterId id="2147483711" r:id="rId5"/>
    <p:sldMasterId id="2147483723" r:id="rId6"/>
    <p:sldMasterId id="2147483735" r:id="rId7"/>
  </p:sldMasterIdLst>
  <p:sldIdLst>
    <p:sldId id="275" r:id="rId8"/>
    <p:sldId id="257" r:id="rId9"/>
    <p:sldId id="258" r:id="rId10"/>
    <p:sldId id="256" r:id="rId11"/>
    <p:sldId id="268" r:id="rId12"/>
    <p:sldId id="259" r:id="rId13"/>
    <p:sldId id="270" r:id="rId14"/>
    <p:sldId id="271" r:id="rId15"/>
    <p:sldId id="272" r:id="rId16"/>
    <p:sldId id="260" r:id="rId17"/>
    <p:sldId id="264" r:id="rId18"/>
    <p:sldId id="265" r:id="rId19"/>
    <p:sldId id="266" r:id="rId20"/>
    <p:sldId id="273" r:id="rId21"/>
  </p:sldIdLst>
  <p:sldSz cx="9144000" cy="6858000" type="screen4x3"/>
  <p:notesSz cx="6858000" cy="9144000"/>
  <p:custDataLst>
    <p:tags r:id="rId2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488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0" y="1484784"/>
            <a:ext cx="9144000" cy="1470025"/>
          </a:xfrm>
        </p:spPr>
        <p:txBody>
          <a:bodyPr/>
          <a:lstStyle>
            <a:lvl1pPr>
              <a:defRPr b="1" cap="none" spc="0">
                <a:ln w="1905"/>
                <a:solidFill>
                  <a:srgbClr val="FF99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4149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>
              <a:solidFill>
                <a:srgbClr val="3232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654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>
              <a:solidFill>
                <a:srgbClr val="3232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4245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32323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7341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32323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586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>
              <a:solidFill>
                <a:srgbClr val="323232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7913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>
              <a:solidFill>
                <a:srgbClr val="3232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7706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7FD5AFC-8127-44CE-8C0E-7D5A071B0BB8}" type="datetimeFigureOut">
              <a:rPr lang="ru-RU" smtClean="0">
                <a:solidFill>
                  <a:srgbClr val="E3DED1"/>
                </a:solidFill>
              </a:rPr>
              <a:pPr/>
              <a:t>30.09.2021</a:t>
            </a:fld>
            <a:endParaRPr lang="ru-RU">
              <a:solidFill>
                <a:srgbClr val="E3DED1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>
              <a:solidFill>
                <a:srgbClr val="E3DED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36552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323232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360393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323232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5350020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>
              <a:solidFill>
                <a:srgbClr val="3232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919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0" y="6648"/>
            <a:ext cx="9132540" cy="614040"/>
          </a:xfrm>
        </p:spPr>
        <p:txBody>
          <a:bodyPr>
            <a:normAutofit/>
          </a:bodyPr>
          <a:lstStyle>
            <a:lvl1pPr algn="l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2449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32323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1312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>
              <a:solidFill>
                <a:srgbClr val="3232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315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>
              <a:solidFill>
                <a:srgbClr val="3232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6148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32323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5223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32323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5225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>
              <a:solidFill>
                <a:srgbClr val="323232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9455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>
              <a:solidFill>
                <a:srgbClr val="3232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278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7FD5AFC-8127-44CE-8C0E-7D5A071B0BB8}" type="datetimeFigureOut">
              <a:rPr lang="ru-RU" smtClean="0">
                <a:solidFill>
                  <a:srgbClr val="E3DED1"/>
                </a:solidFill>
              </a:rPr>
              <a:pPr/>
              <a:t>30.09.2021</a:t>
            </a:fld>
            <a:endParaRPr lang="ru-RU">
              <a:solidFill>
                <a:srgbClr val="E3DED1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>
              <a:solidFill>
                <a:srgbClr val="E3DED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9669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323232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257831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323232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63268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>
              <a:solidFill>
                <a:srgbClr val="323232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176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>
              <a:solidFill>
                <a:srgbClr val="3232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5525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32323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5539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>
              <a:solidFill>
                <a:srgbClr val="3232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410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>
              <a:solidFill>
                <a:srgbClr val="3232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97820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32323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66295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32323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496727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>
              <a:solidFill>
                <a:srgbClr val="323232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8892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>
              <a:solidFill>
                <a:srgbClr val="3232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62931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7FD5AFC-8127-44CE-8C0E-7D5A071B0BB8}" type="datetimeFigureOut">
              <a:rPr lang="ru-RU" smtClean="0">
                <a:solidFill>
                  <a:srgbClr val="E3DED1"/>
                </a:solidFill>
              </a:rPr>
              <a:pPr/>
              <a:t>30.09.2021</a:t>
            </a:fld>
            <a:endParaRPr lang="ru-RU">
              <a:solidFill>
                <a:srgbClr val="E3DED1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>
              <a:solidFill>
                <a:srgbClr val="E3DED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4594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323232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8181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>
              <a:solidFill>
                <a:srgbClr val="3232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188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323232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44927100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>
              <a:solidFill>
                <a:srgbClr val="3232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84044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32323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63414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>
              <a:solidFill>
                <a:srgbClr val="3232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428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>
              <a:solidFill>
                <a:srgbClr val="3232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87067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32323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5645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32323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66660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>
              <a:solidFill>
                <a:srgbClr val="323232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94993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>
              <a:solidFill>
                <a:srgbClr val="3232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88106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7FD5AFC-8127-44CE-8C0E-7D5A071B0BB8}" type="datetimeFigureOut">
              <a:rPr lang="ru-RU" smtClean="0">
                <a:solidFill>
                  <a:srgbClr val="E3DED1"/>
                </a:solidFill>
              </a:rPr>
              <a:pPr/>
              <a:t>30.09.2021</a:t>
            </a:fld>
            <a:endParaRPr lang="ru-RU">
              <a:solidFill>
                <a:srgbClr val="E3DED1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>
              <a:solidFill>
                <a:srgbClr val="E3DED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3217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7FD5AFC-8127-44CE-8C0E-7D5A071B0BB8}" type="datetimeFigureOut">
              <a:rPr lang="ru-RU" smtClean="0">
                <a:solidFill>
                  <a:srgbClr val="E3DED1"/>
                </a:solidFill>
              </a:rPr>
              <a:pPr/>
              <a:t>30.09.2021</a:t>
            </a:fld>
            <a:endParaRPr lang="ru-RU">
              <a:solidFill>
                <a:srgbClr val="E3DED1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>
              <a:solidFill>
                <a:srgbClr val="E3DED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71266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323232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4739916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323232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42976068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>
              <a:solidFill>
                <a:srgbClr val="3232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50145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32323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255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>
              <a:solidFill>
                <a:srgbClr val="3232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7950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>
              <a:solidFill>
                <a:srgbClr val="3232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48885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32323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02318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32323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38881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>
              <a:solidFill>
                <a:srgbClr val="323232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5869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>
              <a:solidFill>
                <a:srgbClr val="3232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947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323232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2358655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7FD5AFC-8127-44CE-8C0E-7D5A071B0BB8}" type="datetimeFigureOut">
              <a:rPr lang="ru-RU" smtClean="0">
                <a:solidFill>
                  <a:srgbClr val="E3DED1"/>
                </a:solidFill>
              </a:rPr>
              <a:pPr/>
              <a:t>30.09.2021</a:t>
            </a:fld>
            <a:endParaRPr lang="ru-RU">
              <a:solidFill>
                <a:srgbClr val="E3DED1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>
              <a:solidFill>
                <a:srgbClr val="E3DED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7502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323232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01002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323232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86847713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>
              <a:solidFill>
                <a:srgbClr val="3232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12416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32323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254500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>
              <a:solidFill>
                <a:srgbClr val="3232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0577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>
              <a:solidFill>
                <a:srgbClr val="3232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2239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32323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8100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32323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724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323232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934851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>
              <a:solidFill>
                <a:srgbClr val="3232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6010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32323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306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D8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28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5159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b="1" kern="1200" cap="all" spc="0">
          <a:ln w="9000" cmpd="sng">
            <a:solidFill>
              <a:schemeClr val="accent4">
                <a:shade val="50000"/>
                <a:satMod val="120000"/>
              </a:schemeClr>
            </a:solidFill>
            <a:prstDash val="solid"/>
          </a:ln>
          <a:gradFill>
            <a:gsLst>
              <a:gs pos="0">
                <a:schemeClr val="accent4">
                  <a:shade val="20000"/>
                  <a:satMod val="245000"/>
                </a:schemeClr>
              </a:gs>
              <a:gs pos="43000">
                <a:schemeClr val="accent4">
                  <a:satMod val="255000"/>
                </a:schemeClr>
              </a:gs>
              <a:gs pos="48000">
                <a:schemeClr val="accent4">
                  <a:shade val="85000"/>
                  <a:satMod val="255000"/>
                </a:schemeClr>
              </a:gs>
              <a:gs pos="100000">
                <a:schemeClr val="accent4">
                  <a:shade val="20000"/>
                  <a:satMod val="245000"/>
                </a:schemeClr>
              </a:gs>
            </a:gsLst>
            <a:lin ang="5400000"/>
          </a:gradFill>
          <a:effectLst>
            <a:reflection blurRad="12700" stA="28000" endPos="45000" dist="1000" dir="5400000" sy="-100000" algn="bl" rotWithShape="0"/>
          </a:effectLst>
          <a:latin typeface="Arial Black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323232"/>
              </a:solidFill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345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323232"/>
              </a:solidFill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695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323232"/>
              </a:solidFill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784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323232"/>
              </a:solidFill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162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323232"/>
              </a:solidFill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307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7FD5AFC-8127-44CE-8C0E-7D5A071B0BB8}" type="datetimeFigureOut">
              <a:rPr lang="ru-RU" smtClean="0">
                <a:solidFill>
                  <a:srgbClr val="323232"/>
                </a:solidFill>
              </a:rPr>
              <a:pPr/>
              <a:t>30.09.2021</a:t>
            </a:fld>
            <a:endParaRPr lang="ru-RU">
              <a:solidFill>
                <a:srgbClr val="32323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323232"/>
              </a:solidFill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65449C2-4107-44C1-BB9D-9B13D21CB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600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855372"/>
            <a:ext cx="8642920" cy="86429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97565"/>
            <a:ext cx="8207896" cy="82079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70992" y="1268760"/>
            <a:ext cx="57571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Гусева Вера Васильевна </a:t>
            </a:r>
          </a:p>
          <a:p>
            <a:pPr>
              <a:lnSpc>
                <a:spcPct val="150000"/>
              </a:lnSpc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Березовское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муниципальное автономное </a:t>
            </a:r>
            <a:endParaRPr lang="en-US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общеобразовательное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учреждение «Гимназия №5» </a:t>
            </a:r>
          </a:p>
          <a:p>
            <a:pPr>
              <a:lnSpc>
                <a:spcPct val="150000"/>
              </a:lnSpc>
            </a:pP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Свердловская область, город Березовский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285492" y="314096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УРОК МАТЕМАТИКИ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 КЛАСС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СТЕПЕНИ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05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15328" cy="4873752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ru-RU" dirty="0" smtClean="0"/>
              <a:t>Ноль в любой степени 0:</a:t>
            </a:r>
          </a:p>
          <a:p>
            <a:pPr marL="457200" indent="-457200">
              <a:buAutoNum type="arabicPeriod"/>
            </a:pPr>
            <a:endParaRPr lang="ru-RU" dirty="0"/>
          </a:p>
          <a:p>
            <a:pPr marL="457200" indent="-457200">
              <a:buAutoNum type="arabicPeriod"/>
            </a:pPr>
            <a:endParaRPr lang="ru-RU" dirty="0" smtClean="0"/>
          </a:p>
          <a:p>
            <a:pPr marL="457200" indent="-457200">
              <a:buAutoNum type="arabicPeriod"/>
            </a:pPr>
            <a:r>
              <a:rPr lang="ru-RU" dirty="0" smtClean="0"/>
              <a:t>Первая степень любого числа равна самому числу:</a:t>
            </a:r>
          </a:p>
          <a:p>
            <a:pPr marL="457200" indent="-457200">
              <a:buAutoNum type="arabicPeriod"/>
            </a:pPr>
            <a:endParaRPr lang="ru-RU" dirty="0" smtClean="0"/>
          </a:p>
          <a:p>
            <a:pPr marL="457200" indent="-457200">
              <a:buAutoNum type="arabicPeriod"/>
            </a:pPr>
            <a:endParaRPr lang="ru-RU" dirty="0" smtClean="0"/>
          </a:p>
          <a:p>
            <a:pPr marL="457200" indent="-457200">
              <a:buAutoNum type="arabicPeriod"/>
            </a:pPr>
            <a:r>
              <a:rPr lang="ru-RU" dirty="0" smtClean="0"/>
              <a:t>Вторую степень числа называют «квадратом»:</a:t>
            </a:r>
          </a:p>
          <a:p>
            <a:pPr marL="457200" indent="-457200">
              <a:buAutoNum type="arabicPeriod"/>
            </a:pPr>
            <a:endParaRPr lang="ru-RU" dirty="0" smtClean="0"/>
          </a:p>
          <a:p>
            <a:pPr marL="457200" indent="-457200">
              <a:buAutoNum type="arabicPeriod"/>
            </a:pPr>
            <a:endParaRPr lang="ru-RU" dirty="0" smtClean="0"/>
          </a:p>
          <a:p>
            <a:pPr marL="457200" indent="-457200">
              <a:buAutoNum type="arabicPeriod"/>
            </a:pPr>
            <a:r>
              <a:rPr lang="ru-RU" dirty="0" smtClean="0"/>
              <a:t>Третью степень числа называют «кубом»:</a:t>
            </a:r>
          </a:p>
          <a:p>
            <a:pPr marL="457200" indent="-457200">
              <a:buNone/>
            </a:pPr>
            <a:endParaRPr lang="ru-RU" dirty="0" smtClean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4168122"/>
              </p:ext>
            </p:extLst>
          </p:nvPr>
        </p:nvGraphicFramePr>
        <p:xfrm>
          <a:off x="2736081" y="3421287"/>
          <a:ext cx="2359025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Уравнение" r:id="rId3" imgW="838080" imgH="228600" progId="Equation.3">
                  <p:embed/>
                </p:oleObj>
              </mc:Choice>
              <mc:Fallback>
                <p:oleObj name="Уравнение" r:id="rId3" imgW="8380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6081" y="3421287"/>
                        <a:ext cx="2359025" cy="642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7424038"/>
              </p:ext>
            </p:extLst>
          </p:nvPr>
        </p:nvGraphicFramePr>
        <p:xfrm>
          <a:off x="2646734" y="4868863"/>
          <a:ext cx="2573338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Уравнение" r:id="rId5" imgW="914400" imgH="228600" progId="Equation.3">
                  <p:embed/>
                </p:oleObj>
              </mc:Choice>
              <mc:Fallback>
                <p:oleObj name="Уравнение" r:id="rId5" imgW="914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6734" y="4868863"/>
                        <a:ext cx="2573338" cy="642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5681075"/>
              </p:ext>
            </p:extLst>
          </p:nvPr>
        </p:nvGraphicFramePr>
        <p:xfrm>
          <a:off x="2685082" y="6026150"/>
          <a:ext cx="2967038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name="Уравнение" r:id="rId7" imgW="1054080" imgH="228600" progId="Equation.3">
                  <p:embed/>
                </p:oleObj>
              </mc:Choice>
              <mc:Fallback>
                <p:oleObj name="Уравнение" r:id="rId7" imgW="10540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5082" y="6026150"/>
                        <a:ext cx="2967038" cy="642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4783294"/>
              </p:ext>
            </p:extLst>
          </p:nvPr>
        </p:nvGraphicFramePr>
        <p:xfrm>
          <a:off x="2688629" y="2138363"/>
          <a:ext cx="3611563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Уравнение" r:id="rId9" imgW="1282680" imgH="228600" progId="Equation.3">
                  <p:embed/>
                </p:oleObj>
              </mc:Choice>
              <mc:Fallback>
                <p:oleObj name="Уравнение" r:id="rId9" imgW="1282680" imgH="228600" progId="Equation.3">
                  <p:embed/>
                  <p:pic>
                    <p:nvPicPr>
                      <p:cNvPr id="5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8629" y="2138363"/>
                        <a:ext cx="3611563" cy="642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91241" y="-99392"/>
            <a:ext cx="31325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C0504D">
                    <a:lumMod val="75000"/>
                  </a:srgbClr>
                </a:solidFill>
              </a:rPr>
              <a:t>Понятие степени</a:t>
            </a:r>
            <a:endParaRPr lang="ru-RU" sz="2800" dirty="0">
              <a:solidFill>
                <a:srgbClr val="C0504D">
                  <a:lumMod val="75000"/>
                </a:srgbClr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36040" y="1028709"/>
            <a:ext cx="4237529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prstClr val="black"/>
                </a:solidFill>
              </a:rPr>
              <a:t>Степени:</a:t>
            </a:r>
            <a:endParaRPr lang="ru-RU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47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191240" y="4214818"/>
            <a:ext cx="3852121" cy="7143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dirty="0" smtClean="0"/>
              <a:t>S = </a:t>
            </a:r>
            <a:r>
              <a:rPr lang="ru-RU" sz="2800" dirty="0" smtClean="0"/>
              <a:t>3 ∙ 3 = 3² = 9(см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)</a:t>
            </a:r>
            <a:endParaRPr lang="ru-RU" sz="28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427984" y="4254913"/>
            <a:ext cx="4417069" cy="5715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V = </a:t>
            </a:r>
            <a:r>
              <a:rPr lang="ru-RU" sz="2800" dirty="0" smtClean="0"/>
              <a:t>3</a:t>
            </a:r>
            <a:r>
              <a:rPr lang="en-US" sz="2800" dirty="0" smtClean="0"/>
              <a:t> </a:t>
            </a:r>
            <a:r>
              <a:rPr lang="ru-RU" sz="2800" dirty="0" smtClean="0"/>
              <a:t>∙ </a:t>
            </a:r>
            <a:r>
              <a:rPr lang="ru-RU" sz="2800" dirty="0"/>
              <a:t>3</a:t>
            </a:r>
            <a:r>
              <a:rPr lang="en-US" sz="2800" dirty="0" smtClean="0"/>
              <a:t> </a:t>
            </a:r>
            <a:r>
              <a:rPr lang="ru-RU" sz="2800" dirty="0" smtClean="0"/>
              <a:t>∙ </a:t>
            </a:r>
            <a:r>
              <a:rPr lang="ru-RU" sz="2800" dirty="0"/>
              <a:t>3</a:t>
            </a:r>
            <a:r>
              <a:rPr lang="en-US" sz="2800" dirty="0" smtClean="0"/>
              <a:t> = </a:t>
            </a:r>
            <a:r>
              <a:rPr lang="ru-RU" sz="2800" dirty="0" smtClean="0"/>
              <a:t>3</a:t>
            </a:r>
            <a:r>
              <a:rPr lang="en-US" sz="2800" dirty="0" smtClean="0"/>
              <a:t>³ = </a:t>
            </a:r>
            <a:r>
              <a:rPr lang="ru-RU" sz="2800" dirty="0" smtClean="0"/>
              <a:t>27(см</a:t>
            </a:r>
            <a:r>
              <a:rPr lang="ru-RU" sz="2800" baseline="30000" dirty="0" smtClean="0"/>
              <a:t>3</a:t>
            </a:r>
            <a:r>
              <a:rPr lang="ru-RU" sz="2800" dirty="0" smtClean="0"/>
              <a:t>)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2906153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prstClr val="black"/>
                </a:solidFill>
              </a:rPr>
              <a:t>3 см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21146" y="2906153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</a:rPr>
              <a:t>3 </a:t>
            </a:r>
            <a:r>
              <a:rPr lang="ru-RU" dirty="0">
                <a:solidFill>
                  <a:prstClr val="black"/>
                </a:solidFill>
              </a:rPr>
              <a:t>см</a:t>
            </a:r>
          </a:p>
        </p:txBody>
      </p:sp>
      <p:grpSp>
        <p:nvGrpSpPr>
          <p:cNvPr id="34" name="Группа 33"/>
          <p:cNvGrpSpPr/>
          <p:nvPr/>
        </p:nvGrpSpPr>
        <p:grpSpPr>
          <a:xfrm>
            <a:off x="1043608" y="2285992"/>
            <a:ext cx="1500198" cy="1500198"/>
            <a:chOff x="1643042" y="2285992"/>
            <a:chExt cx="1500198" cy="1500198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1643042" y="3286124"/>
              <a:ext cx="500066" cy="50006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1643042" y="2786058"/>
              <a:ext cx="500066" cy="50006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1643042" y="2285992"/>
              <a:ext cx="500066" cy="50006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2143108" y="3286124"/>
              <a:ext cx="500066" cy="50006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2143108" y="2786058"/>
              <a:ext cx="500066" cy="50006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2143108" y="2285992"/>
              <a:ext cx="500066" cy="50006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2643174" y="3286124"/>
              <a:ext cx="500066" cy="50006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2643174" y="2786058"/>
              <a:ext cx="500066" cy="50006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2643174" y="2285992"/>
              <a:ext cx="500066" cy="50006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pic>
        <p:nvPicPr>
          <p:cNvPr id="2050" name="Picture 2" descr="Как собрать кубик Рубика 3х3: формулы и алгоритм сборк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924645"/>
            <a:ext cx="2207200" cy="2222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191241" y="-99392"/>
            <a:ext cx="31325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C0504D">
                    <a:lumMod val="75000"/>
                  </a:srgbClr>
                </a:solidFill>
              </a:rPr>
              <a:t>Понятие степени</a:t>
            </a:r>
            <a:endParaRPr lang="ru-RU" sz="2800" dirty="0">
              <a:solidFill>
                <a:srgbClr val="C0504D">
                  <a:lumMod val="75000"/>
                </a:srgbClr>
              </a:solidFill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965757" y="1002394"/>
            <a:ext cx="5021180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prstClr val="black"/>
                </a:solidFill>
              </a:rPr>
              <a:t>Почему «квадрат» и «куб»?</a:t>
            </a:r>
            <a:endParaRPr lang="ru-RU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38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7" grpId="0"/>
      <p:bldP spid="10" grpId="0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907794"/>
              </p:ext>
            </p:extLst>
          </p:nvPr>
        </p:nvGraphicFramePr>
        <p:xfrm>
          <a:off x="107504" y="3861048"/>
          <a:ext cx="8749609" cy="1804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54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9541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9541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9541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9541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9541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9541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9541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9541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9541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795419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601346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1346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2400" b="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b="0" baseline="3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1346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2400" b="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 b="0" baseline="3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smtClean="0"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125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216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10293" name="Рисунок 5" descr="вавилон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501327"/>
            <a:ext cx="3762375" cy="328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233710" y="860698"/>
            <a:ext cx="6786562" cy="12001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древнем Вавилоне для облегчения вычислений люди составляли таблицы квадратов и кубов чисел.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1241" y="-99392"/>
            <a:ext cx="3828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C0504D">
                    <a:lumMod val="75000"/>
                  </a:srgbClr>
                </a:solidFill>
              </a:rPr>
              <a:t>История математики</a:t>
            </a:r>
            <a:endParaRPr lang="ru-RU" sz="2800" dirty="0">
              <a:solidFill>
                <a:srgbClr val="C0504D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881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0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0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Вычислите устно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3786182" y="1571612"/>
            <a:ext cx="1865938" cy="4572000"/>
          </a:xfrm>
        </p:spPr>
        <p:txBody>
          <a:bodyPr>
            <a:normAutofit fontScale="92500"/>
          </a:bodyPr>
          <a:lstStyle/>
          <a:p>
            <a:pPr marL="457200" indent="-457200">
              <a:buClr>
                <a:srgbClr val="C00000"/>
              </a:buClr>
              <a:buAutoNum type="arabicPeriod"/>
            </a:pPr>
            <a:r>
              <a:rPr lang="ru-RU" sz="3200" dirty="0"/>
              <a:t>5</a:t>
            </a:r>
            <a:r>
              <a:rPr lang="ru-RU" sz="3200" dirty="0" smtClean="0"/>
              <a:t>²</a:t>
            </a:r>
          </a:p>
          <a:p>
            <a:pPr marL="457200" indent="-457200">
              <a:buClr>
                <a:srgbClr val="C00000"/>
              </a:buClr>
              <a:buAutoNum type="arabicPeriod"/>
            </a:pPr>
            <a:r>
              <a:rPr lang="ru-RU" sz="3200" dirty="0"/>
              <a:t>3</a:t>
            </a:r>
            <a:r>
              <a:rPr lang="ru-RU" sz="3200" dirty="0" smtClean="0"/>
              <a:t>³</a:t>
            </a:r>
          </a:p>
          <a:p>
            <a:pPr marL="457200" indent="-457200">
              <a:buClr>
                <a:srgbClr val="C00000"/>
              </a:buClr>
              <a:buAutoNum type="arabicPeriod"/>
            </a:pPr>
            <a:r>
              <a:rPr lang="ru-RU" sz="3200" dirty="0" smtClean="0"/>
              <a:t>10²</a:t>
            </a:r>
          </a:p>
          <a:p>
            <a:pPr marL="457200" indent="-457200">
              <a:buClr>
                <a:srgbClr val="C00000"/>
              </a:buClr>
              <a:buAutoNum type="arabicPeriod"/>
            </a:pPr>
            <a:r>
              <a:rPr lang="ru-RU" sz="3200" dirty="0" smtClean="0"/>
              <a:t>10³</a:t>
            </a:r>
          </a:p>
          <a:p>
            <a:pPr marL="457200" indent="-457200">
              <a:buClr>
                <a:srgbClr val="C00000"/>
              </a:buClr>
              <a:buAutoNum type="arabicPeriod"/>
            </a:pPr>
            <a:r>
              <a:rPr lang="ru-RU" sz="3200" dirty="0" smtClean="0"/>
              <a:t>0³</a:t>
            </a:r>
          </a:p>
          <a:p>
            <a:pPr marL="457200" indent="-457200">
              <a:buClr>
                <a:srgbClr val="C00000"/>
              </a:buClr>
              <a:buAutoNum type="arabicPeriod"/>
            </a:pPr>
            <a:r>
              <a:rPr lang="ru-RU" sz="3200" dirty="0" smtClean="0"/>
              <a:t>1²</a:t>
            </a:r>
          </a:p>
          <a:p>
            <a:pPr marL="457200" indent="-457200">
              <a:buClr>
                <a:srgbClr val="C00000"/>
              </a:buClr>
              <a:buAutoNum type="arabicPeriod"/>
            </a:pPr>
            <a:r>
              <a:rPr lang="ru-RU" sz="3200" dirty="0" smtClean="0"/>
              <a:t>10¹</a:t>
            </a:r>
          </a:p>
          <a:p>
            <a:pPr marL="457200" indent="-457200">
              <a:buClr>
                <a:srgbClr val="C00000"/>
              </a:buClr>
              <a:buAutoNum type="arabicPeriod"/>
            </a:pPr>
            <a:r>
              <a:rPr lang="ru-RU" sz="3200" dirty="0" smtClean="0"/>
              <a:t>4² + 14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91241" y="-99392"/>
            <a:ext cx="31325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C0504D">
                    <a:lumMod val="75000"/>
                  </a:srgbClr>
                </a:solidFill>
              </a:rPr>
              <a:t>Понятие степени</a:t>
            </a:r>
            <a:endParaRPr lang="ru-RU" sz="2800" dirty="0">
              <a:solidFill>
                <a:srgbClr val="C0504D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02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91241" y="423828"/>
            <a:ext cx="7467600" cy="4873752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dirty="0"/>
              <a:t>Произведение </a:t>
            </a:r>
            <a:r>
              <a:rPr lang="ru-RU" b="1" dirty="0"/>
              <a:t>a</a:t>
            </a:r>
            <a:r>
              <a:rPr lang="ru-RU" dirty="0"/>
              <a:t> на </a:t>
            </a:r>
            <a:r>
              <a:rPr lang="ru-RU" b="1" dirty="0"/>
              <a:t>а</a:t>
            </a:r>
            <a:r>
              <a:rPr lang="ru-RU" dirty="0"/>
              <a:t> возьмем, </a:t>
            </a:r>
            <a:endParaRPr lang="ru-R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его </a:t>
            </a:r>
            <a:r>
              <a:rPr lang="ru-RU" b="1" i="1" dirty="0"/>
              <a:t>квадратом</a:t>
            </a:r>
            <a:r>
              <a:rPr lang="ru-RU" dirty="0"/>
              <a:t> назовем,</a:t>
            </a:r>
            <a:br>
              <a:rPr lang="ru-RU" dirty="0"/>
            </a:br>
            <a:r>
              <a:rPr lang="ru-RU" dirty="0"/>
              <a:t>Если </a:t>
            </a:r>
            <a:r>
              <a:rPr lang="ru-RU" b="1" dirty="0"/>
              <a:t>три</a:t>
            </a:r>
            <a:r>
              <a:rPr lang="ru-RU" dirty="0"/>
              <a:t> множителя взять, </a:t>
            </a:r>
            <a:endParaRPr lang="ru-R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то </a:t>
            </a:r>
            <a:r>
              <a:rPr lang="ru-RU" b="1" i="1" dirty="0"/>
              <a:t>кубом</a:t>
            </a:r>
            <a:r>
              <a:rPr lang="ru-RU" dirty="0"/>
              <a:t> будем величать.</a:t>
            </a:r>
            <a:br>
              <a:rPr lang="ru-RU" dirty="0"/>
            </a:br>
            <a:r>
              <a:rPr lang="ru-RU" dirty="0"/>
              <a:t>А если множителей </a:t>
            </a:r>
            <a:r>
              <a:rPr lang="ru-RU" b="1" dirty="0"/>
              <a:t>n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и каждый равен </a:t>
            </a:r>
            <a:r>
              <a:rPr lang="ru-RU" b="1" dirty="0"/>
              <a:t>a</a:t>
            </a:r>
            <a:r>
              <a:rPr lang="ru-RU" dirty="0"/>
              <a:t>,</a:t>
            </a:r>
            <a:br>
              <a:rPr lang="ru-RU" dirty="0"/>
            </a:br>
            <a:r>
              <a:rPr lang="ru-RU" dirty="0"/>
              <a:t>Это должен каждый знать:</a:t>
            </a:r>
            <a:br>
              <a:rPr lang="ru-RU" dirty="0"/>
            </a:br>
            <a:r>
              <a:rPr lang="ru-RU" b="1" i="1" dirty="0"/>
              <a:t>Степенью</a:t>
            </a:r>
            <a:r>
              <a:rPr lang="ru-RU" dirty="0"/>
              <a:t> будем </a:t>
            </a:r>
            <a:r>
              <a:rPr lang="ru-RU" dirty="0" smtClean="0"/>
              <a:t>называть!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91241" y="-99392"/>
            <a:ext cx="20697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C0504D">
                    <a:lumMod val="75000"/>
                  </a:srgbClr>
                </a:solidFill>
              </a:rPr>
              <a:t>Рефлексия</a:t>
            </a:r>
            <a:endParaRPr lang="ru-RU" sz="2800" dirty="0">
              <a:solidFill>
                <a:srgbClr val="C0504D">
                  <a:lumMod val="75000"/>
                </a:srgb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4653136"/>
            <a:ext cx="79928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Учебник: </a:t>
            </a:r>
            <a:r>
              <a:rPr lang="ru-RU" sz="2000" dirty="0"/>
              <a:t>стр. 56 – 57 – читать (фрагмент «</a:t>
            </a:r>
            <a:r>
              <a:rPr lang="ru-RU" sz="2000" b="1" dirty="0"/>
              <a:t>Понятие степени</a:t>
            </a:r>
            <a:r>
              <a:rPr lang="ru-RU" sz="2000" dirty="0"/>
              <a:t>»), </a:t>
            </a:r>
            <a:endParaRPr lang="ru-RU" sz="2000" dirty="0" smtClean="0"/>
          </a:p>
          <a:p>
            <a:r>
              <a:rPr lang="ru-RU" sz="2000" dirty="0" smtClean="0"/>
              <a:t>Задачник: </a:t>
            </a:r>
            <a:r>
              <a:rPr lang="ru-RU" sz="2000" dirty="0"/>
              <a:t>№121(а-г), 122, 123, 124, </a:t>
            </a:r>
            <a:r>
              <a:rPr lang="ru-RU" sz="2000" i="1" dirty="0" smtClean="0"/>
              <a:t>вычисления </a:t>
            </a:r>
            <a:r>
              <a:rPr lang="ru-RU" sz="2000" i="1" dirty="0"/>
              <a:t>должны выполняться без </a:t>
            </a:r>
            <a:r>
              <a:rPr lang="ru-RU" sz="2000" i="1" dirty="0" smtClean="0"/>
              <a:t>калькулятора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91241" y="4129916"/>
            <a:ext cx="37326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0504D">
                    <a:lumMod val="75000"/>
                  </a:srgbClr>
                </a:solidFill>
              </a:rPr>
              <a:t>Домашнее задание</a:t>
            </a:r>
            <a:endParaRPr lang="ru-RU" sz="2800" dirty="0">
              <a:solidFill>
                <a:srgbClr val="C0504D">
                  <a:lumMod val="75000"/>
                </a:srgbClr>
              </a:solidFill>
            </a:endParaRPr>
          </a:p>
        </p:txBody>
      </p:sp>
      <p:pic>
        <p:nvPicPr>
          <p:cNvPr id="3074" name="Picture 2" descr="Тетрадка в клетку - YouTub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51459">
            <a:off x="7031615" y="3226086"/>
            <a:ext cx="1464097" cy="1464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476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7829576" cy="5330968"/>
          </a:xfrm>
        </p:spPr>
        <p:txBody>
          <a:bodyPr/>
          <a:lstStyle/>
          <a:p>
            <a:pPr marL="457200" indent="-457200">
              <a:buNone/>
            </a:pPr>
            <a:r>
              <a:rPr lang="ru-RU" b="1" dirty="0" smtClean="0"/>
              <a:t>1. </a:t>
            </a:r>
            <a:r>
              <a:rPr lang="ru-RU" dirty="0" smtClean="0"/>
              <a:t>Проверьте правильность расстановки действий:</a:t>
            </a:r>
          </a:p>
          <a:p>
            <a:pPr marL="457200" indent="-457200">
              <a:buNone/>
            </a:pPr>
            <a:endParaRPr lang="ru-RU" dirty="0" smtClean="0"/>
          </a:p>
          <a:p>
            <a:pPr marL="457200" indent="-457200">
              <a:buNone/>
            </a:pPr>
            <a:r>
              <a:rPr lang="ru-RU" b="1" dirty="0" smtClean="0"/>
              <a:t>			</a:t>
            </a:r>
            <a:r>
              <a:rPr lang="ru-RU" sz="2800" dirty="0" smtClean="0"/>
              <a:t>508*69 – (7896+345):67</a:t>
            </a:r>
          </a:p>
          <a:p>
            <a:pPr marL="457200" indent="-457200">
              <a:buNone/>
            </a:pPr>
            <a:endParaRPr lang="ru-RU" b="1" dirty="0" smtClean="0"/>
          </a:p>
          <a:p>
            <a:pPr marL="457200" indent="-457200">
              <a:buNone/>
            </a:pPr>
            <a:r>
              <a:rPr lang="ru-RU" b="1" dirty="0" smtClean="0"/>
              <a:t>			</a:t>
            </a:r>
            <a:r>
              <a:rPr lang="ru-RU" sz="2800" dirty="0" smtClean="0"/>
              <a:t>34*45 + 56 - 78*356:56*4 </a:t>
            </a:r>
          </a:p>
          <a:p>
            <a:pPr marL="457200" indent="-457200">
              <a:buNone/>
            </a:pPr>
            <a:r>
              <a:rPr lang="ru-RU" b="1" dirty="0" smtClean="0"/>
              <a:t>2. </a:t>
            </a:r>
            <a:r>
              <a:rPr lang="ru-RU" dirty="0" smtClean="0"/>
              <a:t>Как можно иначе записать сумму:</a:t>
            </a:r>
          </a:p>
          <a:p>
            <a:pPr marL="457200" indent="-457200">
              <a:buNone/>
            </a:pPr>
            <a:r>
              <a:rPr lang="ru-RU" dirty="0" smtClean="0"/>
              <a:t>				7 + 7 + 7 +7+7 </a:t>
            </a:r>
          </a:p>
          <a:p>
            <a:pPr marL="457200" indent="-457200">
              <a:buNone/>
            </a:pPr>
            <a:r>
              <a:rPr lang="ru-RU" b="1" dirty="0" smtClean="0"/>
              <a:t>3.</a:t>
            </a:r>
            <a:r>
              <a:rPr lang="ru-RU" dirty="0" smtClean="0"/>
              <a:t> Как можно иначе записать произведение:</a:t>
            </a:r>
          </a:p>
          <a:p>
            <a:pPr marL="457200" indent="-457200">
              <a:buNone/>
            </a:pPr>
            <a:r>
              <a:rPr lang="ru-RU" dirty="0" smtClean="0"/>
              <a:t>				7 ∙ 7 ∙ 7 ∙ 7 ∙ 7 </a:t>
            </a:r>
          </a:p>
          <a:p>
            <a:pPr marL="457200" indent="-457200">
              <a:buNone/>
            </a:pPr>
            <a:endParaRPr lang="ru-RU" dirty="0" smtClean="0"/>
          </a:p>
          <a:p>
            <a:pPr marL="457200" indent="-457200">
              <a:buNone/>
            </a:pPr>
            <a:endParaRPr lang="ru-RU" dirty="0" smtClean="0"/>
          </a:p>
          <a:p>
            <a:pPr marL="457200" indent="-457200">
              <a:buNone/>
            </a:pPr>
            <a:endParaRPr lang="ru-RU" b="1" dirty="0" smtClean="0"/>
          </a:p>
          <a:p>
            <a:pPr marL="457200" indent="-457200">
              <a:buNone/>
            </a:pP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895473" y="1834051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prstClr val="black"/>
                </a:solidFill>
              </a:rPr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97843" y="1834051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prstClr val="black"/>
                </a:solidFill>
              </a:rPr>
              <a:t>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25132" y="184367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prstClr val="black"/>
                </a:solidFill>
              </a:rPr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90429" y="184367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prstClr val="black"/>
                </a:solidFill>
              </a:rPr>
              <a:t>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14612" y="264318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prstClr val="black"/>
                </a:solidFill>
              </a:rPr>
              <a:t>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10818" y="2652807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prstClr val="black"/>
                </a:solidFill>
              </a:rPr>
              <a:t>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43372" y="2652807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prstClr val="black"/>
                </a:solidFill>
              </a:rPr>
              <a:t>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819767" y="266397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prstClr val="black"/>
                </a:solidFill>
              </a:rPr>
              <a:t>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527528" y="268168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prstClr val="black"/>
                </a:solidFill>
              </a:rPr>
              <a:t>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72198" y="2691307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prstClr val="black"/>
                </a:solidFill>
              </a:rPr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281408" y="3929064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prstClr val="black"/>
                </a:solidFill>
              </a:rPr>
              <a:t>= </a:t>
            </a:r>
            <a:r>
              <a:rPr lang="ru-RU" sz="2400" b="1" dirty="0">
                <a:solidFill>
                  <a:prstClr val="black"/>
                </a:solidFill>
              </a:rPr>
              <a:t>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273742" y="3929064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prstClr val="black"/>
                </a:solidFill>
              </a:rPr>
              <a:t>= 7</a:t>
            </a:r>
            <a:r>
              <a:rPr lang="ru-RU" sz="2400" dirty="0" smtClean="0">
                <a:solidFill>
                  <a:prstClr val="black"/>
                </a:solidFill>
              </a:rPr>
              <a:t>∙5</a:t>
            </a:r>
            <a:endParaRPr lang="ru-RU" sz="2400" dirty="0">
              <a:solidFill>
                <a:prstClr val="black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90363" y="4797489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prstClr val="black"/>
                </a:solidFill>
              </a:rPr>
              <a:t>= </a:t>
            </a:r>
            <a:r>
              <a:rPr lang="ru-RU" sz="2400" b="1" dirty="0">
                <a:solidFill>
                  <a:prstClr val="black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7468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8" grpId="1"/>
      <p:bldP spid="19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3707904" y="598611"/>
            <a:ext cx="5000625" cy="30464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400 лет назад французский математик Рене Декарт предложил такой способ записи произведения </a:t>
            </a:r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нескольких одинаковых множителей</a:t>
            </a:r>
          </a:p>
        </p:txBody>
      </p:sp>
      <p:sp>
        <p:nvSpPr>
          <p:cNvPr id="6147" name="Прямоугольник 3"/>
          <p:cNvSpPr>
            <a:spLocks noChangeArrowheads="1"/>
          </p:cNvSpPr>
          <p:nvPr/>
        </p:nvSpPr>
        <p:spPr bwMode="auto">
          <a:xfrm>
            <a:off x="1331640" y="4501569"/>
            <a:ext cx="6110980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6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· </a:t>
            </a:r>
            <a:r>
              <a:rPr lang="ru-RU" sz="6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sz="6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· </a:t>
            </a:r>
            <a:r>
              <a:rPr lang="ru-RU" sz="6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sz="6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· 7 · 7 = </a:t>
            </a:r>
            <a:r>
              <a:rPr lang="ru-RU" sz="6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6000" b="1" baseline="30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00035" y="5735463"/>
            <a:ext cx="7600357" cy="10779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Запись </a:t>
            </a:r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3200" baseline="30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3200" baseline="30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читают </a:t>
            </a:r>
            <a:b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«семь </a:t>
            </a: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пятой </a:t>
            </a: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степени»</a:t>
            </a:r>
          </a:p>
        </p:txBody>
      </p:sp>
      <p:pic>
        <p:nvPicPr>
          <p:cNvPr id="1026" name="Picture 2" descr="http://im4-tub-ru.yandex.net/i?id=148514807-47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580030"/>
            <a:ext cx="3187752" cy="392909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191241" y="-99392"/>
            <a:ext cx="3828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C0504D">
                    <a:lumMod val="75000"/>
                  </a:srgbClr>
                </a:solidFill>
              </a:rPr>
              <a:t>История математики</a:t>
            </a:r>
            <a:endParaRPr lang="ru-RU" sz="2800" dirty="0">
              <a:solidFill>
                <a:srgbClr val="C0504D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635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47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Прямая соединительная линия 10"/>
          <p:cNvCxnSpPr/>
          <p:nvPr userDrawn="1"/>
        </p:nvCxnSpPr>
        <p:spPr>
          <a:xfrm>
            <a:off x="0" y="432000"/>
            <a:ext cx="9144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62679" y="421171"/>
            <a:ext cx="86186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C0504D">
                    <a:lumMod val="75000"/>
                  </a:srgbClr>
                </a:solidFill>
              </a:rPr>
              <a:t>Ключевое слово поможет сформулировать тему урока!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75727" y="1980000"/>
            <a:ext cx="873958" cy="156966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96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itchFamily="34" charset="0"/>
              </a:rPr>
              <a:t>С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2620157" y="1980000"/>
            <a:ext cx="758541" cy="156966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96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itchFamily="34" charset="0"/>
              </a:rPr>
              <a:t>Т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3476039" y="1980000"/>
            <a:ext cx="704039" cy="156966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96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itchFamily="34" charset="0"/>
              </a:rPr>
              <a:t>Е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4268039" y="1980000"/>
            <a:ext cx="873958" cy="156966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96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itchFamily="34" charset="0"/>
              </a:rPr>
              <a:t>П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5204039" y="1980000"/>
            <a:ext cx="704039" cy="156966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96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itchFamily="34" charset="0"/>
              </a:rPr>
              <a:t>Е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5996039" y="1980000"/>
            <a:ext cx="873958" cy="156966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96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itchFamily="34" charset="0"/>
              </a:rPr>
              <a:t>Н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6932039" y="1980000"/>
            <a:ext cx="873958" cy="156966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96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itchFamily="34" charset="0"/>
              </a:rPr>
              <a:t>Ь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1821396" y="1980000"/>
            <a:ext cx="758541" cy="156966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96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itchFamily="34" charset="0"/>
              </a:rPr>
              <a:t>Т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2735369" y="1980000"/>
            <a:ext cx="704039" cy="156966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96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itchFamily="34" charset="0"/>
              </a:rPr>
              <a:t>Е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3478239" y="1980000"/>
            <a:ext cx="875561" cy="156966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96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itchFamily="34" charset="0"/>
              </a:rPr>
              <a:t>Н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4356000" y="1980000"/>
            <a:ext cx="873958" cy="156966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96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itchFamily="34" charset="0"/>
              </a:rPr>
              <a:t>Ь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5206239" y="1980000"/>
            <a:ext cx="875561" cy="156966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96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itchFamily="34" charset="0"/>
              </a:rPr>
              <a:t>П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6168959" y="1980000"/>
            <a:ext cx="704039" cy="156966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96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itchFamily="34" charset="0"/>
              </a:rPr>
              <a:t>Е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7020000" y="1980000"/>
            <a:ext cx="873958" cy="156966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96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itchFamily="34" charset="0"/>
              </a:rPr>
              <a:t>С</a:t>
            </a:r>
          </a:p>
        </p:txBody>
      </p:sp>
      <p:sp>
        <p:nvSpPr>
          <p:cNvPr id="9" name="Штриховая стрелка вправо 8"/>
          <p:cNvSpPr/>
          <p:nvPr/>
        </p:nvSpPr>
        <p:spPr>
          <a:xfrm rot="16200000">
            <a:off x="1611650" y="2643232"/>
            <a:ext cx="1178031" cy="3059085"/>
          </a:xfrm>
          <a:prstGeom prst="stripedRightArrow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sz="2400" b="1" dirty="0">
                <a:solidFill>
                  <a:srgbClr val="C0504D">
                    <a:lumMod val="50000"/>
                  </a:srgbClr>
                </a:solidFill>
              </a:rPr>
              <a:t>подсказка</a:t>
            </a:r>
          </a:p>
        </p:txBody>
      </p:sp>
    </p:spTree>
    <p:extLst>
      <p:ext uri="{BB962C8B-B14F-4D97-AF65-F5344CB8AC3E}">
        <p14:creationId xmlns:p14="http://schemas.microsoft.com/office/powerpoint/2010/main" val="361460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xit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xit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xit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xit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xit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xit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  <p:bldLst>
      <p:bldP spid="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654457" y="714356"/>
            <a:ext cx="4214813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Показатель степени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643313" y="4253119"/>
            <a:ext cx="5000625" cy="584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Основание  степени</a:t>
            </a:r>
          </a:p>
        </p:txBody>
      </p:sp>
      <p:grpSp>
        <p:nvGrpSpPr>
          <p:cNvPr id="2" name="Группа 15"/>
          <p:cNvGrpSpPr/>
          <p:nvPr/>
        </p:nvGrpSpPr>
        <p:grpSpPr>
          <a:xfrm>
            <a:off x="642910" y="1463444"/>
            <a:ext cx="1928826" cy="2883669"/>
            <a:chOff x="2857488" y="1963802"/>
            <a:chExt cx="1928826" cy="2059718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4" name="TextBox 13"/>
            <p:cNvSpPr txBox="1"/>
            <p:nvPr/>
          </p:nvSpPr>
          <p:spPr>
            <a:xfrm>
              <a:off x="2857488" y="1979046"/>
              <a:ext cx="1928826" cy="2044474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18000" b="1" dirty="0"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062614" y="1963802"/>
              <a:ext cx="625842" cy="2055463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8500" b="1" dirty="0" smtClean="0">
                  <a:latin typeface="Times New Roman" pitchFamily="18" charset="0"/>
                  <a:cs typeface="Times New Roman" pitchFamily="18" charset="0"/>
                </a:rPr>
                <a:t>5</a:t>
              </a:r>
            </a:p>
            <a:p>
              <a:pPr>
                <a:defRPr/>
              </a:pPr>
              <a:endParaRPr lang="ru-RU" sz="96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7" name="Прямая со стрелкой 6"/>
          <p:cNvCxnSpPr>
            <a:endCxn id="13" idx="1"/>
          </p:cNvCxnSpPr>
          <p:nvPr/>
        </p:nvCxnSpPr>
        <p:spPr>
          <a:xfrm>
            <a:off x="1883802" y="3866442"/>
            <a:ext cx="1759511" cy="678777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endCxn id="12" idx="1"/>
          </p:cNvCxnSpPr>
          <p:nvPr/>
        </p:nvCxnSpPr>
        <p:spPr>
          <a:xfrm flipV="1">
            <a:off x="2548886" y="1006744"/>
            <a:ext cx="1105571" cy="54453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643313" y="2390883"/>
            <a:ext cx="5000625" cy="10779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Выражение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3200" b="1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baseline="30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3200" b="1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называют степенью</a:t>
            </a:r>
          </a:p>
        </p:txBody>
      </p:sp>
      <p:cxnSp>
        <p:nvCxnSpPr>
          <p:cNvPr id="16" name="Прямая со стрелкой 15"/>
          <p:cNvCxnSpPr>
            <a:stCxn id="14" idx="3"/>
            <a:endCxn id="11" idx="1"/>
          </p:cNvCxnSpPr>
          <p:nvPr/>
        </p:nvCxnSpPr>
        <p:spPr>
          <a:xfrm flipV="1">
            <a:off x="2571736" y="2929840"/>
            <a:ext cx="1071577" cy="31109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1852824" y="1507869"/>
            <a:ext cx="718912" cy="1214446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669356" y="2116211"/>
            <a:ext cx="1188000" cy="1750231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191241" y="-99392"/>
            <a:ext cx="31325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C0504D">
                    <a:lumMod val="75000"/>
                  </a:srgbClr>
                </a:solidFill>
              </a:rPr>
              <a:t>Понятие степени</a:t>
            </a:r>
            <a:endParaRPr lang="ru-RU" sz="2800" dirty="0">
              <a:solidFill>
                <a:srgbClr val="C0504D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070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1" grpId="0" animBg="1"/>
      <p:bldP spid="19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1114202" y="2033553"/>
            <a:ext cx="1225550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8000" b="1" baseline="30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8000" b="1" baseline="30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3451734" y="2033553"/>
            <a:ext cx="1219001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8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8000" b="1" baseline="30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6588224" y="2028460"/>
            <a:ext cx="1224136" cy="1323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8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8000" b="1" baseline="30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285875" y="4645248"/>
            <a:ext cx="6286500" cy="101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6000" b="1" baseline="30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6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=5·5·5·5·5·5</a:t>
            </a:r>
            <a:endParaRPr lang="ru-RU" sz="6000" b="1" baseline="30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55576" y="5797376"/>
            <a:ext cx="7286625" cy="101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6000" b="1" baseline="30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6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=7·7·7·7·7·7·7·7</a:t>
            </a:r>
            <a:endParaRPr lang="ru-RU" sz="6000" b="1" baseline="30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1" name="TextBox 7"/>
          <p:cNvSpPr txBox="1">
            <a:spLocks noChangeArrowheads="1"/>
          </p:cNvSpPr>
          <p:nvPr/>
        </p:nvSpPr>
        <p:spPr bwMode="auto">
          <a:xfrm>
            <a:off x="214282" y="767606"/>
            <a:ext cx="8429684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Что означают записи? </a:t>
            </a:r>
          </a:p>
          <a:p>
            <a:pPr algn="ctr"/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Назовите основание и показатель степени.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714500" y="3493120"/>
            <a:ext cx="5572125" cy="101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6000" b="1" baseline="30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6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=3·3·3</a:t>
            </a:r>
            <a:endParaRPr lang="ru-RU" sz="6000" b="1" baseline="30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1241" y="-99392"/>
            <a:ext cx="31325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C0504D">
                    <a:lumMod val="75000"/>
                  </a:srgbClr>
                </a:solidFill>
              </a:rPr>
              <a:t>Понятие степени</a:t>
            </a:r>
            <a:endParaRPr lang="ru-RU" sz="2800" dirty="0">
              <a:solidFill>
                <a:srgbClr val="C0504D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262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1241" y="-99392"/>
            <a:ext cx="31325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C0504D">
                    <a:lumMod val="75000"/>
                  </a:srgbClr>
                </a:solidFill>
              </a:rPr>
              <a:t>Понятие степени</a:t>
            </a:r>
            <a:endParaRPr lang="ru-RU" sz="2800" dirty="0">
              <a:solidFill>
                <a:srgbClr val="C0504D">
                  <a:lumMod val="75000"/>
                </a:srgbClr>
              </a:solidFill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91241" y="548680"/>
            <a:ext cx="3132589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Учебник №175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472861" y="501496"/>
            <a:ext cx="4237529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prstClr val="black"/>
                </a:solidFill>
              </a:rPr>
              <a:t>Запишите короче сумму и произведение:</a:t>
            </a: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1916832"/>
            <a:ext cx="239681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prstClr val="black"/>
                </a:solidFill>
              </a:rPr>
              <a:t>а) 2 + 2 + 2 + 2,</a:t>
            </a:r>
            <a:br>
              <a:rPr lang="ru-RU" sz="2800" dirty="0">
                <a:solidFill>
                  <a:prstClr val="black"/>
                </a:solidFill>
              </a:rPr>
            </a:br>
            <a:r>
              <a:rPr lang="ru-RU" sz="2800" dirty="0">
                <a:solidFill>
                  <a:prstClr val="black"/>
                </a:solidFill>
              </a:rPr>
              <a:t/>
            </a:r>
            <a:br>
              <a:rPr lang="ru-RU" sz="2800" dirty="0">
                <a:solidFill>
                  <a:prstClr val="black"/>
                </a:solidFill>
              </a:rPr>
            </a:br>
            <a:r>
              <a:rPr lang="ru-RU" sz="2800" dirty="0">
                <a:solidFill>
                  <a:prstClr val="black"/>
                </a:solidFill>
              </a:rPr>
              <a:t>     2 ∙ 2 ∙ 2 ∙ 2;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80333" y="1916832"/>
            <a:ext cx="191110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prstClr val="black"/>
                </a:solidFill>
              </a:rPr>
              <a:t>б) 8 + 8 + 8,</a:t>
            </a:r>
            <a:br>
              <a:rPr lang="ru-RU" sz="2800" dirty="0">
                <a:solidFill>
                  <a:prstClr val="black"/>
                </a:solidFill>
              </a:rPr>
            </a:br>
            <a:r>
              <a:rPr lang="ru-RU" sz="2800" dirty="0">
                <a:solidFill>
                  <a:prstClr val="black"/>
                </a:solidFill>
              </a:rPr>
              <a:t/>
            </a:r>
            <a:br>
              <a:rPr lang="ru-RU" sz="2800" dirty="0">
                <a:solidFill>
                  <a:prstClr val="black"/>
                </a:solidFill>
              </a:rPr>
            </a:br>
            <a:r>
              <a:rPr lang="ru-RU" sz="2800" dirty="0">
                <a:solidFill>
                  <a:prstClr val="black"/>
                </a:solidFill>
              </a:rPr>
              <a:t>     8 ∙ 8 ∙ 8 ;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3528" y="3950444"/>
            <a:ext cx="147668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prstClr val="black"/>
                </a:solidFill>
              </a:rPr>
              <a:t>в)</a:t>
            </a:r>
            <a:r>
              <a:rPr lang="ru-RU" sz="2800" i="1" dirty="0">
                <a:solidFill>
                  <a:prstClr val="black"/>
                </a:solidFill>
              </a:rPr>
              <a:t> а </a:t>
            </a:r>
            <a:r>
              <a:rPr lang="ru-RU" sz="2800" dirty="0">
                <a:solidFill>
                  <a:prstClr val="black"/>
                </a:solidFill>
              </a:rPr>
              <a:t>+ </a:t>
            </a:r>
            <a:r>
              <a:rPr lang="ru-RU" sz="2800" i="1" dirty="0">
                <a:solidFill>
                  <a:prstClr val="black"/>
                </a:solidFill>
              </a:rPr>
              <a:t>а</a:t>
            </a:r>
            <a:r>
              <a:rPr lang="ru-RU" sz="2800" dirty="0">
                <a:solidFill>
                  <a:prstClr val="black"/>
                </a:solidFill>
              </a:rPr>
              <a:t> ,</a:t>
            </a:r>
            <a:br>
              <a:rPr lang="ru-RU" sz="2800" dirty="0">
                <a:solidFill>
                  <a:prstClr val="black"/>
                </a:solidFill>
              </a:rPr>
            </a:br>
            <a:r>
              <a:rPr lang="ru-RU" sz="2800" dirty="0">
                <a:solidFill>
                  <a:prstClr val="black"/>
                </a:solidFill>
              </a:rPr>
              <a:t/>
            </a:r>
            <a:br>
              <a:rPr lang="ru-RU" sz="2800" dirty="0">
                <a:solidFill>
                  <a:prstClr val="black"/>
                </a:solidFill>
              </a:rPr>
            </a:br>
            <a:r>
              <a:rPr lang="ru-RU" sz="2800" dirty="0">
                <a:solidFill>
                  <a:prstClr val="black"/>
                </a:solidFill>
              </a:rPr>
              <a:t>     </a:t>
            </a:r>
            <a:r>
              <a:rPr lang="ru-RU" sz="2800" i="1" dirty="0">
                <a:solidFill>
                  <a:prstClr val="black"/>
                </a:solidFill>
              </a:rPr>
              <a:t>а ∙ а </a:t>
            </a:r>
            <a:r>
              <a:rPr lang="ru-RU" sz="2800" dirty="0">
                <a:solidFill>
                  <a:prstClr val="black"/>
                </a:solidFill>
              </a:rPr>
              <a:t>;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37478" y="3950444"/>
            <a:ext cx="184858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prstClr val="black"/>
                </a:solidFill>
              </a:rPr>
              <a:t>г) </a:t>
            </a:r>
            <a:r>
              <a:rPr lang="en-US" sz="2800" i="1" dirty="0">
                <a:solidFill>
                  <a:prstClr val="black"/>
                </a:solidFill>
              </a:rPr>
              <a:t>b</a:t>
            </a:r>
            <a:r>
              <a:rPr lang="ru-RU" sz="2800" dirty="0">
                <a:solidFill>
                  <a:prstClr val="black"/>
                </a:solidFill>
              </a:rPr>
              <a:t> + </a:t>
            </a:r>
            <a:r>
              <a:rPr lang="en-US" sz="2800" i="1" dirty="0">
                <a:solidFill>
                  <a:prstClr val="black"/>
                </a:solidFill>
              </a:rPr>
              <a:t>b</a:t>
            </a:r>
            <a:r>
              <a:rPr lang="ru-RU" sz="2800" dirty="0">
                <a:solidFill>
                  <a:prstClr val="black"/>
                </a:solidFill>
              </a:rPr>
              <a:t> + </a:t>
            </a:r>
            <a:r>
              <a:rPr lang="en-US" sz="2800" i="1" dirty="0">
                <a:solidFill>
                  <a:prstClr val="black"/>
                </a:solidFill>
              </a:rPr>
              <a:t>b</a:t>
            </a:r>
            <a:r>
              <a:rPr lang="ru-RU" sz="2800" dirty="0">
                <a:solidFill>
                  <a:prstClr val="black"/>
                </a:solidFill>
              </a:rPr>
              <a:t>,</a:t>
            </a:r>
            <a:br>
              <a:rPr lang="ru-RU" sz="2800" dirty="0">
                <a:solidFill>
                  <a:prstClr val="black"/>
                </a:solidFill>
              </a:rPr>
            </a:br>
            <a:r>
              <a:rPr lang="ru-RU" sz="2800" dirty="0">
                <a:solidFill>
                  <a:prstClr val="black"/>
                </a:solidFill>
              </a:rPr>
              <a:t/>
            </a:r>
            <a:br>
              <a:rPr lang="ru-RU" sz="2800" dirty="0">
                <a:solidFill>
                  <a:prstClr val="black"/>
                </a:solidFill>
              </a:rPr>
            </a:br>
            <a:r>
              <a:rPr lang="ru-RU" sz="2800" dirty="0">
                <a:solidFill>
                  <a:prstClr val="black"/>
                </a:solidFill>
              </a:rPr>
              <a:t>     </a:t>
            </a:r>
            <a:r>
              <a:rPr lang="en-US" sz="2800" i="1" dirty="0">
                <a:solidFill>
                  <a:prstClr val="black"/>
                </a:solidFill>
              </a:rPr>
              <a:t>b</a:t>
            </a:r>
            <a:r>
              <a:rPr lang="ru-RU" sz="2800" i="1" dirty="0">
                <a:solidFill>
                  <a:prstClr val="black"/>
                </a:solidFill>
              </a:rPr>
              <a:t> ∙ </a:t>
            </a:r>
            <a:r>
              <a:rPr lang="en-US" sz="2800" i="1" dirty="0">
                <a:solidFill>
                  <a:prstClr val="black"/>
                </a:solidFill>
              </a:rPr>
              <a:t>b</a:t>
            </a:r>
            <a:r>
              <a:rPr lang="ru-RU" sz="2800" i="1" dirty="0">
                <a:solidFill>
                  <a:prstClr val="black"/>
                </a:solidFill>
              </a:rPr>
              <a:t> ∙ </a:t>
            </a:r>
            <a:r>
              <a:rPr lang="en-US" sz="2800" i="1" dirty="0">
                <a:solidFill>
                  <a:prstClr val="black"/>
                </a:solidFill>
              </a:rPr>
              <a:t>b</a:t>
            </a:r>
            <a:r>
              <a:rPr lang="ru-RU" sz="2800" dirty="0">
                <a:solidFill>
                  <a:prstClr val="black"/>
                </a:solidFill>
              </a:rPr>
              <a:t>;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00896" y="1894274"/>
            <a:ext cx="1127088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ru-RU" sz="2800" dirty="0" smtClean="0">
                <a:solidFill>
                  <a:prstClr val="black"/>
                </a:solidFill>
              </a:rPr>
              <a:t>=2 </a:t>
            </a:r>
            <a:r>
              <a:rPr lang="ru-RU" sz="2800" dirty="0">
                <a:solidFill>
                  <a:prstClr val="black"/>
                </a:solidFill>
              </a:rPr>
              <a:t>∙ 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19230" y="2778607"/>
            <a:ext cx="1036582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ru-RU" sz="2800" dirty="0" smtClean="0">
                <a:solidFill>
                  <a:prstClr val="black"/>
                </a:solidFill>
              </a:rPr>
              <a:t>=2</a:t>
            </a:r>
            <a:r>
              <a:rPr lang="ru-RU" sz="2800" baseline="30000" dirty="0" smtClean="0">
                <a:solidFill>
                  <a:prstClr val="black"/>
                </a:solidFill>
              </a:rPr>
              <a:t>4</a:t>
            </a:r>
            <a:endParaRPr lang="ru-RU" sz="2800" baseline="30000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81634" y="3950444"/>
            <a:ext cx="1110246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ru-RU" sz="2800" i="1" dirty="0" smtClean="0">
                <a:solidFill>
                  <a:prstClr val="black"/>
                </a:solidFill>
              </a:rPr>
              <a:t>=</a:t>
            </a:r>
            <a:r>
              <a:rPr lang="en-US" sz="2800" i="1" dirty="0" smtClean="0">
                <a:solidFill>
                  <a:prstClr val="black"/>
                </a:solidFill>
              </a:rPr>
              <a:t>a</a:t>
            </a:r>
            <a:r>
              <a:rPr lang="ru-RU" sz="2800" dirty="0" smtClean="0">
                <a:solidFill>
                  <a:prstClr val="black"/>
                </a:solidFill>
              </a:rPr>
              <a:t> </a:t>
            </a:r>
            <a:r>
              <a:rPr lang="ru-RU" sz="2800" dirty="0">
                <a:solidFill>
                  <a:prstClr val="black"/>
                </a:solidFill>
              </a:rPr>
              <a:t>∙ </a:t>
            </a:r>
            <a:r>
              <a:rPr lang="en-US" sz="2800" dirty="0">
                <a:solidFill>
                  <a:prstClr val="black"/>
                </a:solidFill>
              </a:rPr>
              <a:t>2</a:t>
            </a:r>
            <a:endParaRPr lang="ru-RU" sz="2800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91746" y="4823158"/>
            <a:ext cx="1036582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ru-RU" sz="2800" i="1" dirty="0">
                <a:solidFill>
                  <a:prstClr val="black"/>
                </a:solidFill>
              </a:rPr>
              <a:t>=</a:t>
            </a:r>
            <a:r>
              <a:rPr lang="en-US" sz="2800" i="1" dirty="0" smtClean="0">
                <a:solidFill>
                  <a:prstClr val="black"/>
                </a:solidFill>
              </a:rPr>
              <a:t>a</a:t>
            </a:r>
            <a:r>
              <a:rPr lang="en-US" sz="2800" baseline="30000" dirty="0" smtClean="0">
                <a:solidFill>
                  <a:prstClr val="black"/>
                </a:solidFill>
              </a:rPr>
              <a:t>2</a:t>
            </a:r>
            <a:endParaRPr lang="ru-RU" sz="2800" baseline="30000" dirty="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02292" y="1894274"/>
            <a:ext cx="1185377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ru-RU" sz="2800" dirty="0" smtClean="0">
                <a:solidFill>
                  <a:prstClr val="black"/>
                </a:solidFill>
              </a:rPr>
              <a:t>=8 </a:t>
            </a:r>
            <a:r>
              <a:rPr lang="ru-RU" sz="2800" dirty="0">
                <a:solidFill>
                  <a:prstClr val="black"/>
                </a:solidFill>
              </a:rPr>
              <a:t>∙ 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151087" y="2778607"/>
            <a:ext cx="1036582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ru-RU" sz="2800" dirty="0" smtClean="0">
                <a:solidFill>
                  <a:prstClr val="black"/>
                </a:solidFill>
              </a:rPr>
              <a:t>=</a:t>
            </a:r>
            <a:r>
              <a:rPr lang="en-US" sz="2800" dirty="0" smtClean="0">
                <a:solidFill>
                  <a:prstClr val="black"/>
                </a:solidFill>
              </a:rPr>
              <a:t>8</a:t>
            </a:r>
            <a:r>
              <a:rPr lang="en-US" sz="2800" baseline="30000" dirty="0" smtClean="0">
                <a:solidFill>
                  <a:prstClr val="black"/>
                </a:solidFill>
              </a:rPr>
              <a:t>3</a:t>
            </a:r>
            <a:endParaRPr lang="ru-RU" sz="2800" baseline="30000" dirty="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18461" y="3934300"/>
            <a:ext cx="1238371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ru-RU" sz="2800" i="1" dirty="0" smtClean="0">
                <a:solidFill>
                  <a:prstClr val="black"/>
                </a:solidFill>
              </a:rPr>
              <a:t>=</a:t>
            </a:r>
            <a:r>
              <a:rPr lang="en-US" sz="2800" i="1" dirty="0" smtClean="0">
                <a:solidFill>
                  <a:prstClr val="black"/>
                </a:solidFill>
              </a:rPr>
              <a:t>b</a:t>
            </a:r>
            <a:r>
              <a:rPr lang="ru-RU" sz="2800" dirty="0" smtClean="0">
                <a:solidFill>
                  <a:prstClr val="black"/>
                </a:solidFill>
              </a:rPr>
              <a:t> </a:t>
            </a:r>
            <a:r>
              <a:rPr lang="ru-RU" sz="2800" dirty="0">
                <a:solidFill>
                  <a:prstClr val="black"/>
                </a:solidFill>
              </a:rPr>
              <a:t>∙ </a:t>
            </a:r>
            <a:r>
              <a:rPr lang="en-US" sz="2800" dirty="0">
                <a:solidFill>
                  <a:prstClr val="black"/>
                </a:solidFill>
              </a:rPr>
              <a:t>3</a:t>
            </a:r>
            <a:endParaRPr lang="ru-RU" sz="2800" dirty="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18462" y="4747641"/>
            <a:ext cx="1036582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ru-RU" sz="2800" i="1" dirty="0" smtClean="0">
                <a:solidFill>
                  <a:prstClr val="black"/>
                </a:solidFill>
              </a:rPr>
              <a:t>=</a:t>
            </a:r>
            <a:r>
              <a:rPr lang="en-US" sz="2800" i="1" dirty="0" smtClean="0">
                <a:solidFill>
                  <a:prstClr val="black"/>
                </a:solidFill>
              </a:rPr>
              <a:t>b</a:t>
            </a:r>
            <a:r>
              <a:rPr lang="en-US" sz="2800" baseline="30000" dirty="0" smtClean="0">
                <a:solidFill>
                  <a:prstClr val="black"/>
                </a:solidFill>
              </a:rPr>
              <a:t>3</a:t>
            </a:r>
            <a:endParaRPr lang="ru-RU" sz="2800" baseline="30000" dirty="0">
              <a:solidFill>
                <a:prstClr val="black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616673" y="5794326"/>
            <a:ext cx="1440160" cy="360000"/>
          </a:xfrm>
          <a:prstGeom prst="round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1"/>
            <a:tileRect/>
          </a:gradFill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C0504D">
                    <a:lumMod val="50000"/>
                  </a:srgbClr>
                </a:solidFill>
              </a:rPr>
              <a:t>Ответы</a:t>
            </a:r>
            <a:endParaRPr lang="ru-RU" sz="2400" dirty="0">
              <a:solidFill>
                <a:srgbClr val="C0504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043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1241" y="-99392"/>
            <a:ext cx="31325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C0504D">
                    <a:lumMod val="75000"/>
                  </a:srgbClr>
                </a:solidFill>
              </a:rPr>
              <a:t>Понятие степени</a:t>
            </a:r>
            <a:endParaRPr lang="ru-RU" sz="2800" dirty="0">
              <a:solidFill>
                <a:srgbClr val="C0504D">
                  <a:lumMod val="75000"/>
                </a:srgbClr>
              </a:solidFill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91241" y="548680"/>
            <a:ext cx="3132589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Учебник №176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472861" y="640778"/>
            <a:ext cx="4237529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prstClr val="black"/>
                </a:solidFill>
              </a:rPr>
              <a:t>Запишите в виде степени:</a:t>
            </a: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1916832"/>
            <a:ext cx="13452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prstClr val="black"/>
                </a:solidFill>
              </a:rPr>
              <a:t>а) 3 ∙ 3;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9411" y="2471515"/>
            <a:ext cx="23503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prstClr val="black"/>
                </a:solidFill>
              </a:rPr>
              <a:t>б) 10 ∙ 10 ∙ 10;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9411" y="3105105"/>
            <a:ext cx="26581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prstClr val="black"/>
                </a:solidFill>
              </a:rPr>
              <a:t>в) 4 ∙ 4 ∙ 4 ∙ 4 ∙ 4;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61057" y="1923298"/>
            <a:ext cx="1036582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ru-RU" sz="2800" dirty="0">
                <a:solidFill>
                  <a:prstClr val="black"/>
                </a:solidFill>
              </a:rPr>
              <a:t>=</a:t>
            </a:r>
            <a:r>
              <a:rPr lang="ru-RU" sz="2800" dirty="0" smtClean="0">
                <a:solidFill>
                  <a:prstClr val="black"/>
                </a:solidFill>
              </a:rPr>
              <a:t>3</a:t>
            </a:r>
            <a:r>
              <a:rPr lang="ru-RU" sz="2800" baseline="30000" dirty="0" smtClean="0">
                <a:solidFill>
                  <a:prstClr val="black"/>
                </a:solidFill>
              </a:rPr>
              <a:t>2</a:t>
            </a:r>
            <a:endParaRPr lang="ru-RU" sz="2800" baseline="30000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49707" y="2518306"/>
            <a:ext cx="1036582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ru-RU" sz="2800" dirty="0" smtClean="0">
                <a:solidFill>
                  <a:prstClr val="black"/>
                </a:solidFill>
              </a:rPr>
              <a:t>=10</a:t>
            </a:r>
            <a:r>
              <a:rPr lang="en-US" sz="2800" baseline="30000" dirty="0">
                <a:solidFill>
                  <a:prstClr val="black"/>
                </a:solidFill>
              </a:rPr>
              <a:t>3</a:t>
            </a:r>
            <a:endParaRPr lang="ru-RU" sz="2800" baseline="30000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28654" y="3105105"/>
            <a:ext cx="1036582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ru-RU" sz="2800" dirty="0" smtClean="0">
                <a:solidFill>
                  <a:prstClr val="black"/>
                </a:solidFill>
              </a:rPr>
              <a:t>=4</a:t>
            </a:r>
            <a:r>
              <a:rPr lang="ru-RU" sz="2800" baseline="30000" dirty="0" smtClean="0">
                <a:solidFill>
                  <a:prstClr val="black"/>
                </a:solidFill>
              </a:rPr>
              <a:t>5</a:t>
            </a:r>
            <a:endParaRPr lang="ru-RU" sz="2800" baseline="30000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9411" y="3731432"/>
            <a:ext cx="21723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prstClr val="black"/>
                </a:solidFill>
              </a:rPr>
              <a:t>г) 5 ∙ 5 ∙ 5 ∙ 5;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7994" y="4300498"/>
            <a:ext cx="35734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prstClr val="black"/>
                </a:solidFill>
              </a:rPr>
              <a:t>д) </a:t>
            </a:r>
            <a:r>
              <a:rPr lang="en-US" sz="2800" i="1" dirty="0">
                <a:solidFill>
                  <a:prstClr val="black"/>
                </a:solidFill>
              </a:rPr>
              <a:t>a</a:t>
            </a:r>
            <a:r>
              <a:rPr lang="ru-RU" sz="2800" dirty="0">
                <a:solidFill>
                  <a:prstClr val="black"/>
                </a:solidFill>
              </a:rPr>
              <a:t> ∙ </a:t>
            </a:r>
            <a:r>
              <a:rPr lang="en-US" sz="2800" i="1" dirty="0">
                <a:solidFill>
                  <a:prstClr val="black"/>
                </a:solidFill>
              </a:rPr>
              <a:t>a</a:t>
            </a:r>
            <a:r>
              <a:rPr lang="ru-RU" sz="2800" i="1" dirty="0">
                <a:solidFill>
                  <a:prstClr val="black"/>
                </a:solidFill>
              </a:rPr>
              <a:t> ∙ </a:t>
            </a:r>
            <a:r>
              <a:rPr lang="en-US" sz="2800" i="1" dirty="0">
                <a:solidFill>
                  <a:prstClr val="black"/>
                </a:solidFill>
              </a:rPr>
              <a:t>a </a:t>
            </a:r>
            <a:r>
              <a:rPr lang="ru-RU" sz="2800" dirty="0">
                <a:solidFill>
                  <a:prstClr val="black"/>
                </a:solidFill>
              </a:rPr>
              <a:t>∙ </a:t>
            </a:r>
            <a:r>
              <a:rPr lang="en-US" sz="2800" i="1" dirty="0">
                <a:solidFill>
                  <a:prstClr val="black"/>
                </a:solidFill>
              </a:rPr>
              <a:t>a</a:t>
            </a:r>
            <a:r>
              <a:rPr lang="ru-RU" sz="2800" i="1" dirty="0">
                <a:solidFill>
                  <a:prstClr val="black"/>
                </a:solidFill>
              </a:rPr>
              <a:t> ∙ </a:t>
            </a:r>
            <a:r>
              <a:rPr lang="en-US" sz="2800" i="1" dirty="0">
                <a:solidFill>
                  <a:prstClr val="black"/>
                </a:solidFill>
              </a:rPr>
              <a:t>a </a:t>
            </a:r>
            <a:r>
              <a:rPr lang="ru-RU" sz="2800" dirty="0">
                <a:solidFill>
                  <a:prstClr val="black"/>
                </a:solidFill>
              </a:rPr>
              <a:t>∙ </a:t>
            </a:r>
            <a:r>
              <a:rPr lang="en-US" sz="2800" i="1" dirty="0">
                <a:solidFill>
                  <a:prstClr val="black"/>
                </a:solidFill>
              </a:rPr>
              <a:t>a</a:t>
            </a:r>
            <a:r>
              <a:rPr lang="ru-RU" sz="2800" i="1" dirty="0">
                <a:solidFill>
                  <a:prstClr val="black"/>
                </a:solidFill>
              </a:rPr>
              <a:t> ∙ </a:t>
            </a:r>
            <a:r>
              <a:rPr lang="en-US" sz="2800" i="1" dirty="0">
                <a:solidFill>
                  <a:prstClr val="black"/>
                </a:solidFill>
              </a:rPr>
              <a:t>a</a:t>
            </a:r>
            <a:r>
              <a:rPr lang="ru-RU" sz="2800" dirty="0">
                <a:solidFill>
                  <a:prstClr val="black"/>
                </a:solidFill>
              </a:rPr>
              <a:t>;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7994" y="4972671"/>
            <a:ext cx="23342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prstClr val="black"/>
                </a:solidFill>
              </a:rPr>
              <a:t>е) </a:t>
            </a:r>
            <a:r>
              <a:rPr lang="en-US" sz="2800" dirty="0">
                <a:solidFill>
                  <a:prstClr val="black"/>
                </a:solidFill>
              </a:rPr>
              <a:t>n</a:t>
            </a:r>
            <a:r>
              <a:rPr lang="ru-RU" sz="2800" dirty="0">
                <a:solidFill>
                  <a:prstClr val="black"/>
                </a:solidFill>
              </a:rPr>
              <a:t> ∙ </a:t>
            </a:r>
            <a:r>
              <a:rPr lang="en-US" sz="2800" dirty="0">
                <a:solidFill>
                  <a:prstClr val="black"/>
                </a:solidFill>
              </a:rPr>
              <a:t>n</a:t>
            </a:r>
            <a:r>
              <a:rPr lang="ru-RU" sz="2800" dirty="0">
                <a:solidFill>
                  <a:prstClr val="black"/>
                </a:solidFill>
              </a:rPr>
              <a:t> ∙ </a:t>
            </a:r>
            <a:r>
              <a:rPr lang="en-US" sz="2800" dirty="0">
                <a:solidFill>
                  <a:prstClr val="black"/>
                </a:solidFill>
              </a:rPr>
              <a:t>n</a:t>
            </a:r>
            <a:r>
              <a:rPr lang="ru-RU" sz="2800" dirty="0">
                <a:solidFill>
                  <a:prstClr val="black"/>
                </a:solidFill>
              </a:rPr>
              <a:t> ∙ </a:t>
            </a:r>
            <a:r>
              <a:rPr lang="en-US" sz="2800" dirty="0">
                <a:solidFill>
                  <a:prstClr val="black"/>
                </a:solidFill>
              </a:rPr>
              <a:t>n</a:t>
            </a:r>
            <a:r>
              <a:rPr lang="ru-RU" sz="2800" dirty="0">
                <a:solidFill>
                  <a:prstClr val="black"/>
                </a:solidFill>
              </a:rPr>
              <a:t>;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629734" y="3713699"/>
            <a:ext cx="1036582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ru-RU" sz="2800" dirty="0" smtClean="0">
                <a:solidFill>
                  <a:prstClr val="black"/>
                </a:solidFill>
              </a:rPr>
              <a:t>=5</a:t>
            </a:r>
            <a:r>
              <a:rPr lang="ru-RU" sz="2800" baseline="30000" dirty="0" smtClean="0">
                <a:solidFill>
                  <a:prstClr val="black"/>
                </a:solidFill>
              </a:rPr>
              <a:t>4</a:t>
            </a:r>
            <a:endParaRPr lang="ru-RU" sz="2800" baseline="3000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83968" y="4311237"/>
            <a:ext cx="1036582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ru-RU" sz="2800" i="1" dirty="0" smtClean="0">
                <a:solidFill>
                  <a:prstClr val="black"/>
                </a:solidFill>
              </a:rPr>
              <a:t>=</a:t>
            </a:r>
            <a:r>
              <a:rPr lang="en-US" sz="2800" i="1" dirty="0" smtClean="0">
                <a:solidFill>
                  <a:prstClr val="black"/>
                </a:solidFill>
              </a:rPr>
              <a:t>a</a:t>
            </a:r>
            <a:r>
              <a:rPr lang="en-US" sz="2800" baseline="30000" dirty="0" smtClean="0">
                <a:solidFill>
                  <a:prstClr val="black"/>
                </a:solidFill>
              </a:rPr>
              <a:t>7</a:t>
            </a:r>
            <a:endParaRPr lang="ru-RU" sz="2800" baseline="30000" dirty="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8529" y="4972671"/>
            <a:ext cx="1036582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ru-RU" sz="2800" i="1" dirty="0" smtClean="0">
                <a:solidFill>
                  <a:prstClr val="black"/>
                </a:solidFill>
              </a:rPr>
              <a:t>=</a:t>
            </a:r>
            <a:r>
              <a:rPr lang="en-US" sz="2800" i="1" dirty="0" smtClean="0">
                <a:solidFill>
                  <a:prstClr val="black"/>
                </a:solidFill>
              </a:rPr>
              <a:t>n</a:t>
            </a:r>
            <a:r>
              <a:rPr lang="en-US" sz="2800" baseline="30000" dirty="0" smtClean="0">
                <a:solidFill>
                  <a:prstClr val="black"/>
                </a:solidFill>
              </a:rPr>
              <a:t>4</a:t>
            </a:r>
            <a:endParaRPr lang="ru-RU" sz="2800" baseline="30000" dirty="0">
              <a:solidFill>
                <a:prstClr val="black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616673" y="5794326"/>
            <a:ext cx="1440160" cy="360000"/>
          </a:xfrm>
          <a:prstGeom prst="round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1"/>
            <a:tileRect/>
          </a:gradFill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C0504D">
                    <a:lumMod val="50000"/>
                  </a:srgbClr>
                </a:solidFill>
              </a:rPr>
              <a:t>Ответы</a:t>
            </a:r>
            <a:endParaRPr lang="ru-RU" sz="2400" dirty="0">
              <a:solidFill>
                <a:srgbClr val="C0504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582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8" grpId="0" animBg="1"/>
      <p:bldP spid="9" grpId="0" animBg="1"/>
      <p:bldP spid="10" grpId="0" animBg="1"/>
      <p:bldP spid="14" grpId="0" animBg="1"/>
      <p:bldP spid="15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1241" y="-99392"/>
            <a:ext cx="31325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C0504D">
                    <a:lumMod val="75000"/>
                  </a:srgbClr>
                </a:solidFill>
              </a:rPr>
              <a:t>Понятие степени</a:t>
            </a:r>
            <a:endParaRPr lang="ru-RU" sz="2800" dirty="0">
              <a:solidFill>
                <a:srgbClr val="C0504D">
                  <a:lumMod val="75000"/>
                </a:srgbClr>
              </a:solidFill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91241" y="548680"/>
            <a:ext cx="3132589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Учебник №178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472861" y="640778"/>
            <a:ext cx="4237529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prstClr val="black"/>
                </a:solidFill>
              </a:rPr>
              <a:t>Вычислите:</a:t>
            </a: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98540" y="2854831"/>
            <a:ext cx="9476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prstClr val="black"/>
                </a:solidFill>
              </a:rPr>
              <a:t>а) 2</a:t>
            </a:r>
            <a:r>
              <a:rPr lang="ru-RU" sz="2800" baseline="30000" dirty="0">
                <a:solidFill>
                  <a:prstClr val="black"/>
                </a:solidFill>
              </a:rPr>
              <a:t>5</a:t>
            </a:r>
            <a:r>
              <a:rPr lang="ru-RU" sz="2800" dirty="0">
                <a:solidFill>
                  <a:prstClr val="black"/>
                </a:solidFill>
              </a:rPr>
              <a:t>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95776" y="2862807"/>
            <a:ext cx="1036582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ru-RU" sz="2800" dirty="0">
                <a:solidFill>
                  <a:prstClr val="black"/>
                </a:solidFill>
              </a:rPr>
              <a:t>32</a:t>
            </a:r>
            <a:endParaRPr lang="ru-RU" sz="2800" baseline="300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5834" y="1546412"/>
            <a:ext cx="86923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prstClr val="black"/>
                </a:solidFill>
              </a:rPr>
              <a:t>1) Обсудить возможность разных способов вычислений. </a:t>
            </a:r>
          </a:p>
          <a:p>
            <a:r>
              <a:rPr lang="ru-RU" sz="2000" dirty="0">
                <a:solidFill>
                  <a:prstClr val="black"/>
                </a:solidFill>
              </a:rPr>
              <a:t>Например: 2</a:t>
            </a:r>
            <a:r>
              <a:rPr lang="ru-RU" sz="2000" baseline="30000" dirty="0">
                <a:solidFill>
                  <a:prstClr val="black"/>
                </a:solidFill>
              </a:rPr>
              <a:t>5 </a:t>
            </a:r>
            <a:r>
              <a:rPr lang="ru-RU" sz="2000" dirty="0">
                <a:solidFill>
                  <a:prstClr val="black"/>
                </a:solidFill>
              </a:rPr>
              <a:t>можно заменить произведением 2 ∙ 2 ∙ 2 ∙ 2 ∙ 2,</a:t>
            </a:r>
          </a:p>
          <a:p>
            <a:r>
              <a:rPr lang="ru-RU" sz="2000" dirty="0">
                <a:solidFill>
                  <a:prstClr val="black"/>
                </a:solidFill>
              </a:rPr>
              <a:t> а это можно заменить произведением 4 ∙ 4 ∙ 2 или 8 ∙ 4 и т.д.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19872" y="5707488"/>
            <a:ext cx="6671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prstClr val="black"/>
                </a:solidFill>
              </a:rPr>
              <a:t> 1</a:t>
            </a:r>
            <a:r>
              <a:rPr lang="ru-RU" sz="2800" baseline="30000" dirty="0">
                <a:solidFill>
                  <a:prstClr val="black"/>
                </a:solidFill>
              </a:rPr>
              <a:t>3</a:t>
            </a:r>
            <a:r>
              <a:rPr lang="ru-RU" sz="2800" dirty="0">
                <a:solidFill>
                  <a:prstClr val="black"/>
                </a:solidFill>
              </a:rPr>
              <a:t>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95776" y="3478570"/>
            <a:ext cx="1036582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ru-RU" sz="2800" dirty="0">
                <a:solidFill>
                  <a:prstClr val="black"/>
                </a:solidFill>
              </a:rPr>
              <a:t>81</a:t>
            </a:r>
            <a:endParaRPr lang="ru-RU" sz="2800" baseline="30000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98540" y="4102071"/>
            <a:ext cx="9476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prstClr val="black"/>
                </a:solidFill>
              </a:rPr>
              <a:t>в) 7</a:t>
            </a:r>
            <a:r>
              <a:rPr lang="ru-RU" sz="2800" baseline="30000" dirty="0">
                <a:solidFill>
                  <a:prstClr val="black"/>
                </a:solidFill>
              </a:rPr>
              <a:t>4</a:t>
            </a:r>
            <a:r>
              <a:rPr lang="ru-RU" sz="2800" dirty="0">
                <a:solidFill>
                  <a:prstClr val="black"/>
                </a:solidFill>
              </a:rPr>
              <a:t>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95776" y="4110047"/>
            <a:ext cx="1036582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ru-RU" sz="2800" dirty="0">
                <a:solidFill>
                  <a:prstClr val="black"/>
                </a:solidFill>
              </a:rPr>
              <a:t>2401</a:t>
            </a:r>
            <a:endParaRPr lang="ru-RU" sz="2800" baseline="30000" dirty="0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47799" y="4668495"/>
            <a:ext cx="37657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solidFill>
                  <a:prstClr val="black"/>
                </a:solidFill>
              </a:rPr>
              <a:t>2) Дополнительные задания: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82527" y="5097925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prstClr val="black"/>
                </a:solidFill>
              </a:rPr>
              <a:t>0</a:t>
            </a:r>
            <a:r>
              <a:rPr lang="ru-RU" sz="2800" baseline="30000" dirty="0">
                <a:solidFill>
                  <a:prstClr val="black"/>
                </a:solidFill>
              </a:rPr>
              <a:t>4</a:t>
            </a:r>
            <a:r>
              <a:rPr lang="ru-RU" sz="2800" dirty="0">
                <a:solidFill>
                  <a:prstClr val="black"/>
                </a:solidFill>
              </a:rPr>
              <a:t>;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41721" y="5105901"/>
            <a:ext cx="1036582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ru-RU" sz="2800" dirty="0">
                <a:solidFill>
                  <a:prstClr val="black"/>
                </a:solidFill>
              </a:rPr>
              <a:t>0</a:t>
            </a:r>
            <a:endParaRPr lang="ru-RU" sz="2800" baseline="3000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82123" y="3478570"/>
            <a:ext cx="9669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prstClr val="black"/>
                </a:solidFill>
              </a:rPr>
              <a:t>б) 3</a:t>
            </a:r>
            <a:r>
              <a:rPr lang="ru-RU" sz="2800" baseline="30000" dirty="0">
                <a:solidFill>
                  <a:prstClr val="black"/>
                </a:solidFill>
              </a:rPr>
              <a:t>4</a:t>
            </a:r>
            <a:r>
              <a:rPr lang="ru-RU" sz="2800" dirty="0">
                <a:solidFill>
                  <a:prstClr val="black"/>
                </a:solidFill>
              </a:rPr>
              <a:t>;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36959" y="5707488"/>
            <a:ext cx="1036582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ru-RU" sz="2800" dirty="0">
                <a:solidFill>
                  <a:prstClr val="black"/>
                </a:solidFill>
              </a:rPr>
              <a:t>1</a:t>
            </a:r>
            <a:endParaRPr lang="ru-RU" sz="2800" baseline="30000" dirty="0">
              <a:solidFill>
                <a:prstClr val="black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616673" y="5794326"/>
            <a:ext cx="1440160" cy="360000"/>
          </a:xfrm>
          <a:prstGeom prst="round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1"/>
            <a:tileRect/>
          </a:gradFill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C0504D">
                    <a:lumMod val="50000"/>
                  </a:srgbClr>
                </a:solidFill>
              </a:rPr>
              <a:t>Ответы</a:t>
            </a:r>
            <a:endParaRPr lang="ru-RU" sz="2400" dirty="0">
              <a:solidFill>
                <a:srgbClr val="C0504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6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9" grpId="0" animBg="1"/>
      <p:bldP spid="11" grpId="0" animBg="1"/>
      <p:bldP spid="14" grpId="0" animBg="1"/>
      <p:bldP spid="1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6fde43a109375f7f3f7517d2fa6cc1b4ace7a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Эркер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Эркер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Эркер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Эркер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Эркер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Эркер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546</Words>
  <Application>Microsoft Office PowerPoint</Application>
  <PresentationFormat>Экран (4:3)</PresentationFormat>
  <Paragraphs>186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7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1_Тема Office</vt:lpstr>
      <vt:lpstr>Эркер</vt:lpstr>
      <vt:lpstr>2_Эркер</vt:lpstr>
      <vt:lpstr>3_Эркер</vt:lpstr>
      <vt:lpstr>4_Эркер</vt:lpstr>
      <vt:lpstr>5_Эркер</vt:lpstr>
      <vt:lpstr>6_Эркер</vt:lpstr>
      <vt:lpstr>Уравнение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Вычислите устно</vt:lpstr>
      <vt:lpstr>Презентация PowerPoint</vt:lpstr>
    </vt:vector>
  </TitlesOfParts>
  <Manager>Талипова ВК</Manager>
  <Company>Конференц-зал;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математики  5 класс Степени</dc:title>
  <dc:subject>Конспект урока</dc:subject>
  <dc:creator>Конференц-зал</dc:creator>
  <cp:keywords>Урок математики  5 класс Степени</cp:keywords>
  <cp:lastModifiedBy>User</cp:lastModifiedBy>
  <cp:revision>24</cp:revision>
  <dcterms:created xsi:type="dcterms:W3CDTF">2018-11-23T17:11:49Z</dcterms:created>
  <dcterms:modified xsi:type="dcterms:W3CDTF">2021-09-30T20:14:26Z</dcterms:modified>
</cp:coreProperties>
</file>