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6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87" r:id="rId3"/>
    <p:sldMasterId id="2147483699" r:id="rId4"/>
    <p:sldMasterId id="2147483711" r:id="rId5"/>
    <p:sldMasterId id="2147483723" r:id="rId6"/>
    <p:sldMasterId id="2147483735" r:id="rId7"/>
  </p:sldMasterIdLst>
  <p:sldIdLst>
    <p:sldId id="275" r:id="rId8"/>
    <p:sldId id="257" r:id="rId9"/>
    <p:sldId id="258" r:id="rId10"/>
    <p:sldId id="256" r:id="rId11"/>
    <p:sldId id="268" r:id="rId12"/>
    <p:sldId id="259" r:id="rId13"/>
    <p:sldId id="270" r:id="rId14"/>
    <p:sldId id="271" r:id="rId15"/>
    <p:sldId id="272" r:id="rId16"/>
    <p:sldId id="260" r:id="rId17"/>
    <p:sldId id="264" r:id="rId18"/>
    <p:sldId id="265" r:id="rId19"/>
    <p:sldId id="266" r:id="rId20"/>
    <p:sldId id="273" r:id="rId21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8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solidFill>
                  <a:srgbClr val="FF99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14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54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424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734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586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913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70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E3DED1"/>
                </a:solidFill>
              </a:rPr>
              <a:pPr/>
              <a:t>30.09.2021</a:t>
            </a:fld>
            <a:endParaRPr lang="ru-RU">
              <a:solidFill>
                <a:srgbClr val="E3DED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E3DED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655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6039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35002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1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449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31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315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14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522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522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945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278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E3DED1"/>
                </a:solidFill>
              </a:rPr>
              <a:pPr/>
              <a:t>30.09.2021</a:t>
            </a:fld>
            <a:endParaRPr lang="ru-RU">
              <a:solidFill>
                <a:srgbClr val="E3DED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E3DED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966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57831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3268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552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539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410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782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629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9672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89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6293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E3DED1"/>
                </a:solidFill>
              </a:rPr>
              <a:pPr/>
              <a:t>30.09.2021</a:t>
            </a:fld>
            <a:endParaRPr lang="ru-RU">
              <a:solidFill>
                <a:srgbClr val="E3DED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E3DED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459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8181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8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492710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8404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341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28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8706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5645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6666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499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810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E3DED1"/>
                </a:solidFill>
              </a:rPr>
              <a:pPr/>
              <a:t>30.09.2021</a:t>
            </a:fld>
            <a:endParaRPr lang="ru-RU">
              <a:solidFill>
                <a:srgbClr val="E3DED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E3DED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321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E3DED1"/>
                </a:solidFill>
              </a:rPr>
              <a:pPr/>
              <a:t>30.09.2021</a:t>
            </a:fld>
            <a:endParaRPr lang="ru-RU">
              <a:solidFill>
                <a:srgbClr val="E3DED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E3DED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26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73991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297606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014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255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795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888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0231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888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86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47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235865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E3DED1"/>
                </a:solidFill>
              </a:rPr>
              <a:pPr/>
              <a:t>30.09.2021</a:t>
            </a:fld>
            <a:endParaRPr lang="ru-RU">
              <a:solidFill>
                <a:srgbClr val="E3DED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E3DED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750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0100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684771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2416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54500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57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239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810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72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485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601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30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D8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15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4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95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6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30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FD5AFC-8127-44CE-8C0E-7D5A071B0BB8}" type="datetimeFigureOut">
              <a:rPr lang="ru-RU" smtClean="0">
                <a:solidFill>
                  <a:srgbClr val="323232"/>
                </a:solidFill>
              </a:rPr>
              <a:pPr/>
              <a:t>30.09.2021</a:t>
            </a:fld>
            <a:endParaRPr lang="ru-RU">
              <a:solidFill>
                <a:srgbClr val="32323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2323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5449C2-4107-44C1-BB9D-9B13D21CB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0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855372"/>
            <a:ext cx="8642920" cy="8642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7565"/>
            <a:ext cx="8207896" cy="82079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70992" y="1268760"/>
            <a:ext cx="57571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Гусева Вера Васильевна 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Березовское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муниципальное автономное 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общеобразовательное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учреждение «Гимназия №5» </a:t>
            </a:r>
          </a:p>
          <a:p>
            <a:pPr>
              <a:lnSpc>
                <a:spcPct val="150000"/>
              </a:lnSpc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Свердловская область, город Березовский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5492" y="31409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УРОК МАТЕМАТИКИ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КЛАСС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СТЕПЕНИ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5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Ноль в любой степени 0:</a:t>
            </a:r>
          </a:p>
          <a:p>
            <a:pPr marL="457200" indent="-457200">
              <a:buAutoNum type="arabicPeriod"/>
            </a:pPr>
            <a:endParaRPr lang="ru-RU" dirty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Первая степень любого числа равна самому числу: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Вторую степень числа называют «квадратом»: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Третью степень числа называют «кубом»:</a:t>
            </a:r>
          </a:p>
          <a:p>
            <a:pPr marL="457200" indent="-457200">
              <a:buNone/>
            </a:pPr>
            <a:endParaRPr lang="ru-RU" dirty="0" smtClean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168122"/>
              </p:ext>
            </p:extLst>
          </p:nvPr>
        </p:nvGraphicFramePr>
        <p:xfrm>
          <a:off x="2736081" y="3421287"/>
          <a:ext cx="23590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Уравнение" r:id="rId3" imgW="838080" imgH="228600" progId="Equation.3">
                  <p:embed/>
                </p:oleObj>
              </mc:Choice>
              <mc:Fallback>
                <p:oleObj name="Уравнение" r:id="rId3" imgW="838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081" y="3421287"/>
                        <a:ext cx="2359025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424038"/>
              </p:ext>
            </p:extLst>
          </p:nvPr>
        </p:nvGraphicFramePr>
        <p:xfrm>
          <a:off x="2646734" y="4868863"/>
          <a:ext cx="2573338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Уравнение" r:id="rId5" imgW="914400" imgH="228600" progId="Equation.3">
                  <p:embed/>
                </p:oleObj>
              </mc:Choice>
              <mc:Fallback>
                <p:oleObj name="Уравнение" r:id="rId5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734" y="4868863"/>
                        <a:ext cx="2573338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681075"/>
              </p:ext>
            </p:extLst>
          </p:nvPr>
        </p:nvGraphicFramePr>
        <p:xfrm>
          <a:off x="2685082" y="6026150"/>
          <a:ext cx="2967038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Уравнение" r:id="rId7" imgW="1054080" imgH="228600" progId="Equation.3">
                  <p:embed/>
                </p:oleObj>
              </mc:Choice>
              <mc:Fallback>
                <p:oleObj name="Уравнение" r:id="rId7" imgW="1054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082" y="6026150"/>
                        <a:ext cx="2967038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783294"/>
              </p:ext>
            </p:extLst>
          </p:nvPr>
        </p:nvGraphicFramePr>
        <p:xfrm>
          <a:off x="2688629" y="2138363"/>
          <a:ext cx="361156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Уравнение" r:id="rId9" imgW="1282680" imgH="228600" progId="Equation.3">
                  <p:embed/>
                </p:oleObj>
              </mc:Choice>
              <mc:Fallback>
                <p:oleObj name="Уравнение" r:id="rId9" imgW="1282680" imgH="228600" progId="Equation.3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8629" y="2138363"/>
                        <a:ext cx="3611563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1241" y="-99392"/>
            <a:ext cx="3132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504D">
                    <a:lumMod val="75000"/>
                  </a:srgbClr>
                </a:solidFill>
              </a:rPr>
              <a:t>Понятие степени</a:t>
            </a:r>
            <a:endParaRPr lang="ru-RU" sz="2800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6040" y="1028709"/>
            <a:ext cx="4237529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Степени:</a:t>
            </a:r>
            <a:endParaRPr lang="ru-RU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4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191240" y="4214818"/>
            <a:ext cx="3852121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S = </a:t>
            </a:r>
            <a:r>
              <a:rPr lang="ru-RU" sz="2800" dirty="0" smtClean="0"/>
              <a:t>3 ∙ 3 = 3² = 9(см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427984" y="4254913"/>
            <a:ext cx="4417069" cy="571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V = </a:t>
            </a:r>
            <a:r>
              <a:rPr lang="ru-RU" sz="2800" dirty="0" smtClean="0"/>
              <a:t>3</a:t>
            </a:r>
            <a:r>
              <a:rPr lang="en-US" sz="2800" dirty="0" smtClean="0"/>
              <a:t> </a:t>
            </a:r>
            <a:r>
              <a:rPr lang="ru-RU" sz="2800" dirty="0" smtClean="0"/>
              <a:t>∙ </a:t>
            </a:r>
            <a:r>
              <a:rPr lang="ru-RU" sz="2800" dirty="0"/>
              <a:t>3</a:t>
            </a:r>
            <a:r>
              <a:rPr lang="en-US" sz="2800" dirty="0" smtClean="0"/>
              <a:t> </a:t>
            </a:r>
            <a:r>
              <a:rPr lang="ru-RU" sz="2800" dirty="0" smtClean="0"/>
              <a:t>∙ </a:t>
            </a:r>
            <a:r>
              <a:rPr lang="ru-RU" sz="2800" dirty="0"/>
              <a:t>3</a:t>
            </a:r>
            <a:r>
              <a:rPr lang="en-US" sz="2800" dirty="0" smtClean="0"/>
              <a:t> = </a:t>
            </a:r>
            <a:r>
              <a:rPr lang="ru-RU" sz="2800" dirty="0" smtClean="0"/>
              <a:t>3</a:t>
            </a:r>
            <a:r>
              <a:rPr lang="en-US" sz="2800" dirty="0" smtClean="0"/>
              <a:t>³ = </a:t>
            </a:r>
            <a:r>
              <a:rPr lang="ru-RU" sz="2800" dirty="0" smtClean="0"/>
              <a:t>27(см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906153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3 см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1146" y="2906153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3 </a:t>
            </a:r>
            <a:r>
              <a:rPr lang="ru-RU" dirty="0">
                <a:solidFill>
                  <a:prstClr val="black"/>
                </a:solidFill>
              </a:rPr>
              <a:t>см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1043608" y="2285992"/>
            <a:ext cx="1500198" cy="1500198"/>
            <a:chOff x="1643042" y="2285992"/>
            <a:chExt cx="1500198" cy="150019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643042" y="3286124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643042" y="2786058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643042" y="2285992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43108" y="3286124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143108" y="2786058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143108" y="2285992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643174" y="3286124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643174" y="2786058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643174" y="2285992"/>
              <a:ext cx="500066" cy="5000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050" name="Picture 2" descr="Как собрать кубик Рубика 3х3: формулы и алгоритм сбор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24645"/>
            <a:ext cx="2207200" cy="222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91241" y="-99392"/>
            <a:ext cx="3132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504D">
                    <a:lumMod val="75000"/>
                  </a:srgbClr>
                </a:solidFill>
              </a:rPr>
              <a:t>Понятие степени</a:t>
            </a:r>
            <a:endParaRPr lang="ru-RU" sz="2800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965757" y="1002394"/>
            <a:ext cx="502118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Почему «квадрат» и «куб»?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/>
      <p:bldP spid="10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07794"/>
              </p:ext>
            </p:extLst>
          </p:nvPr>
        </p:nvGraphicFramePr>
        <p:xfrm>
          <a:off x="107504" y="3861048"/>
          <a:ext cx="8749609" cy="1804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4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54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54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54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54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54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54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54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9541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9541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9541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6013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13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13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0293" name="Рисунок 5" descr="вавилон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01327"/>
            <a:ext cx="3762375" cy="328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33710" y="860698"/>
            <a:ext cx="6786562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древнем Вавилоне для облегчения вычислений люди составляли таблицы квадратов и кубов чисел.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241" y="-99392"/>
            <a:ext cx="3828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504D">
                    <a:lumMod val="75000"/>
                  </a:srgbClr>
                </a:solidFill>
              </a:rPr>
              <a:t>История математики</a:t>
            </a:r>
            <a:endParaRPr lang="ru-RU" sz="2800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8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Вычислите устно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786182" y="1571612"/>
            <a:ext cx="1865938" cy="4572000"/>
          </a:xfrm>
        </p:spPr>
        <p:txBody>
          <a:bodyPr>
            <a:normAutofit fontScale="92500"/>
          </a:bodyPr>
          <a:lstStyle/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/>
              <a:t>5</a:t>
            </a:r>
            <a:r>
              <a:rPr lang="ru-RU" sz="3200" dirty="0" smtClean="0"/>
              <a:t>²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/>
              <a:t>3</a:t>
            </a:r>
            <a:r>
              <a:rPr lang="ru-RU" sz="3200" dirty="0" smtClean="0"/>
              <a:t>³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10²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10³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0³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1²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10¹</a:t>
            </a:r>
          </a:p>
          <a:p>
            <a:pPr marL="457200" indent="-457200">
              <a:buClr>
                <a:srgbClr val="C00000"/>
              </a:buClr>
              <a:buAutoNum type="arabicPeriod"/>
            </a:pPr>
            <a:r>
              <a:rPr lang="ru-RU" sz="3200" dirty="0" smtClean="0"/>
              <a:t>4² + 14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91241" y="-99392"/>
            <a:ext cx="3132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504D">
                    <a:lumMod val="75000"/>
                  </a:srgbClr>
                </a:solidFill>
              </a:rPr>
              <a:t>Понятие степени</a:t>
            </a:r>
            <a:endParaRPr lang="ru-RU" sz="2800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2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91241" y="423828"/>
            <a:ext cx="7467600" cy="487375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Произведение </a:t>
            </a:r>
            <a:r>
              <a:rPr lang="ru-RU" b="1" dirty="0"/>
              <a:t>a</a:t>
            </a:r>
            <a:r>
              <a:rPr lang="ru-RU" dirty="0"/>
              <a:t> на </a:t>
            </a:r>
            <a:r>
              <a:rPr lang="ru-RU" b="1" dirty="0"/>
              <a:t>а</a:t>
            </a:r>
            <a:r>
              <a:rPr lang="ru-RU" dirty="0"/>
              <a:t> возьмем,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его </a:t>
            </a:r>
            <a:r>
              <a:rPr lang="ru-RU" b="1" i="1" dirty="0"/>
              <a:t>квадратом</a:t>
            </a:r>
            <a:r>
              <a:rPr lang="ru-RU" dirty="0"/>
              <a:t> назовем,</a:t>
            </a:r>
            <a:br>
              <a:rPr lang="ru-RU" dirty="0"/>
            </a:br>
            <a:r>
              <a:rPr lang="ru-RU" dirty="0"/>
              <a:t>Если </a:t>
            </a:r>
            <a:r>
              <a:rPr lang="ru-RU" b="1" dirty="0"/>
              <a:t>три</a:t>
            </a:r>
            <a:r>
              <a:rPr lang="ru-RU" dirty="0"/>
              <a:t> множителя взять,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то </a:t>
            </a:r>
            <a:r>
              <a:rPr lang="ru-RU" b="1" i="1" dirty="0"/>
              <a:t>кубом</a:t>
            </a:r>
            <a:r>
              <a:rPr lang="ru-RU" dirty="0"/>
              <a:t> будем величать.</a:t>
            </a:r>
            <a:br>
              <a:rPr lang="ru-RU" dirty="0"/>
            </a:br>
            <a:r>
              <a:rPr lang="ru-RU" dirty="0"/>
              <a:t>А если множителей </a:t>
            </a:r>
            <a:r>
              <a:rPr lang="ru-RU" b="1" dirty="0"/>
              <a:t>n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каждый равен </a:t>
            </a:r>
            <a:r>
              <a:rPr lang="ru-RU" b="1" dirty="0"/>
              <a:t>a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Это должен каждый знать:</a:t>
            </a:r>
            <a:br>
              <a:rPr lang="ru-RU" dirty="0"/>
            </a:br>
            <a:r>
              <a:rPr lang="ru-RU" b="1" i="1" dirty="0"/>
              <a:t>Степенью</a:t>
            </a:r>
            <a:r>
              <a:rPr lang="ru-RU" dirty="0"/>
              <a:t> будем </a:t>
            </a:r>
            <a:r>
              <a:rPr lang="ru-RU" dirty="0" smtClean="0"/>
              <a:t>называть!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1241" y="-99392"/>
            <a:ext cx="2069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504D">
                    <a:lumMod val="75000"/>
                  </a:srgbClr>
                </a:solidFill>
              </a:rPr>
              <a:t>Рефлексия</a:t>
            </a:r>
            <a:endParaRPr lang="ru-RU" sz="2800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653136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Учебник: </a:t>
            </a:r>
            <a:r>
              <a:rPr lang="ru-RU" sz="2000" dirty="0"/>
              <a:t>стр. 56 – 57 – читать (фрагмент «</a:t>
            </a:r>
            <a:r>
              <a:rPr lang="ru-RU" sz="2000" b="1" dirty="0"/>
              <a:t>Понятие степени</a:t>
            </a:r>
            <a:r>
              <a:rPr lang="ru-RU" sz="2000" dirty="0"/>
              <a:t>»), </a:t>
            </a:r>
            <a:endParaRPr lang="ru-RU" sz="2000" dirty="0" smtClean="0"/>
          </a:p>
          <a:p>
            <a:r>
              <a:rPr lang="ru-RU" sz="2000" dirty="0" smtClean="0"/>
              <a:t>Задачник: </a:t>
            </a:r>
            <a:r>
              <a:rPr lang="ru-RU" sz="2000" dirty="0"/>
              <a:t>№121(а-г), 122, 123, 124, </a:t>
            </a:r>
            <a:r>
              <a:rPr lang="ru-RU" sz="2000" i="1" dirty="0" smtClean="0"/>
              <a:t>вычисления </a:t>
            </a:r>
            <a:r>
              <a:rPr lang="ru-RU" sz="2000" i="1" dirty="0"/>
              <a:t>должны выполняться без </a:t>
            </a:r>
            <a:r>
              <a:rPr lang="ru-RU" sz="2000" i="1" dirty="0" smtClean="0"/>
              <a:t>калькулятора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1241" y="4129916"/>
            <a:ext cx="3732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504D">
                    <a:lumMod val="75000"/>
                  </a:srgbClr>
                </a:solidFill>
              </a:rPr>
              <a:t>Домашнее задание</a:t>
            </a:r>
            <a:endParaRPr lang="ru-RU" sz="2800" dirty="0">
              <a:solidFill>
                <a:srgbClr val="C0504D">
                  <a:lumMod val="75000"/>
                </a:srgbClr>
              </a:solidFill>
            </a:endParaRPr>
          </a:p>
        </p:txBody>
      </p:sp>
      <p:pic>
        <p:nvPicPr>
          <p:cNvPr id="3074" name="Picture 2" descr="Тетрадка в клетку - YouTu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1459">
            <a:off x="7031615" y="3226086"/>
            <a:ext cx="1464097" cy="14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7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829576" cy="5330968"/>
          </a:xfrm>
        </p:spPr>
        <p:txBody>
          <a:bodyPr/>
          <a:lstStyle/>
          <a:p>
            <a:pPr marL="457200" indent="-457200">
              <a:buNone/>
            </a:pPr>
            <a:r>
              <a:rPr lang="ru-RU" b="1" dirty="0" smtClean="0"/>
              <a:t>1. </a:t>
            </a:r>
            <a:r>
              <a:rPr lang="ru-RU" dirty="0" smtClean="0"/>
              <a:t>Проверьте правильность расстановки действий: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ru-RU" b="1" dirty="0" smtClean="0"/>
              <a:t>			</a:t>
            </a:r>
            <a:r>
              <a:rPr lang="ru-RU" sz="2800" dirty="0" smtClean="0"/>
              <a:t>508*69 – (7896+345):67</a:t>
            </a:r>
          </a:p>
          <a:p>
            <a:pPr marL="457200" indent="-457200">
              <a:buNone/>
            </a:pPr>
            <a:endParaRPr lang="ru-RU" b="1" dirty="0" smtClean="0"/>
          </a:p>
          <a:p>
            <a:pPr marL="457200" indent="-457200">
              <a:buNone/>
            </a:pPr>
            <a:r>
              <a:rPr lang="ru-RU" b="1" dirty="0" smtClean="0"/>
              <a:t>			</a:t>
            </a:r>
            <a:r>
              <a:rPr lang="ru-RU" sz="2800" dirty="0" smtClean="0"/>
              <a:t>34*45 + 56 - 78*356:56*4 </a:t>
            </a:r>
          </a:p>
          <a:p>
            <a:pPr marL="457200" indent="-457200">
              <a:buNone/>
            </a:pPr>
            <a:r>
              <a:rPr lang="ru-RU" b="1" dirty="0" smtClean="0"/>
              <a:t>2. </a:t>
            </a:r>
            <a:r>
              <a:rPr lang="ru-RU" dirty="0" smtClean="0"/>
              <a:t>Как можно иначе записать сумму:</a:t>
            </a:r>
          </a:p>
          <a:p>
            <a:pPr marL="457200" indent="-457200">
              <a:buNone/>
            </a:pPr>
            <a:r>
              <a:rPr lang="ru-RU" dirty="0" smtClean="0"/>
              <a:t>				7 + 7 + 7 +7+7 </a:t>
            </a:r>
          </a:p>
          <a:p>
            <a:pPr marL="457200" indent="-457200">
              <a:buNone/>
            </a:pPr>
            <a:r>
              <a:rPr lang="ru-RU" b="1" dirty="0" smtClean="0"/>
              <a:t>3.</a:t>
            </a:r>
            <a:r>
              <a:rPr lang="ru-RU" dirty="0" smtClean="0"/>
              <a:t> Как можно иначе записать произведение:</a:t>
            </a:r>
          </a:p>
          <a:p>
            <a:pPr marL="457200" indent="-457200">
              <a:buNone/>
            </a:pPr>
            <a:r>
              <a:rPr lang="ru-RU" dirty="0" smtClean="0"/>
              <a:t>				7 ∙ 7 ∙ 7 ∙ 7 ∙ 7 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endParaRPr lang="ru-RU" b="1" dirty="0" smtClean="0"/>
          </a:p>
          <a:p>
            <a:pPr marL="457200" indent="-45720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95473" y="183405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7843" y="183405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25132" y="18436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90429" y="18436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14612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0818" y="265280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43372" y="265280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19767" y="26639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7528" y="26816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72198" y="269130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81408" y="392906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= </a:t>
            </a:r>
            <a:r>
              <a:rPr lang="ru-RU" sz="24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73742" y="392906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= 7</a:t>
            </a:r>
            <a:r>
              <a:rPr lang="ru-RU" sz="2400" dirty="0" smtClean="0">
                <a:solidFill>
                  <a:prstClr val="black"/>
                </a:solidFill>
              </a:rPr>
              <a:t>∙5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90363" y="4797489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= </a:t>
            </a:r>
            <a:r>
              <a:rPr lang="ru-RU" sz="2400" b="1" dirty="0">
                <a:solidFill>
                  <a:prstClr val="black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46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8" grpId="1"/>
      <p:bldP spid="19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3707904" y="598611"/>
            <a:ext cx="5000625" cy="3046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400 лет назад французский математик Рене Декарт предложил такой способ записи произведения 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нескольких одинаковых множителей</a:t>
            </a: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1331640" y="4501569"/>
            <a:ext cx="611098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· 7 · 7 = </a:t>
            </a:r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60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35" y="5735463"/>
            <a:ext cx="7600357" cy="1077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Запись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читают </a:t>
            </a:r>
            <a:b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«семь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пятой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степени»</a:t>
            </a:r>
          </a:p>
        </p:txBody>
      </p:sp>
      <p:pic>
        <p:nvPicPr>
          <p:cNvPr id="1026" name="Picture 2" descr="http://im4-tub-ru.yandex.net/i?id=148514807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80030"/>
            <a:ext cx="3187752" cy="39290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91241" y="-99392"/>
            <a:ext cx="3828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504D">
                    <a:lumMod val="75000"/>
                  </a:srgbClr>
                </a:solidFill>
              </a:rPr>
              <a:t>История математики</a:t>
            </a:r>
            <a:endParaRPr lang="ru-RU" sz="2800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3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 userDrawn="1"/>
        </p:nvCxnSpPr>
        <p:spPr>
          <a:xfrm>
            <a:off x="0" y="432000"/>
            <a:ext cx="9144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2679" y="421171"/>
            <a:ext cx="861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C0504D">
                    <a:lumMod val="75000"/>
                  </a:srgbClr>
                </a:solidFill>
              </a:rPr>
              <a:t>Ключевое слово поможет сформулировать тему урока!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75727" y="1980000"/>
            <a:ext cx="873958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С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620157" y="1980000"/>
            <a:ext cx="758541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476039" y="1980000"/>
            <a:ext cx="704039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268039" y="1980000"/>
            <a:ext cx="873958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П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204039" y="1980000"/>
            <a:ext cx="704039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996039" y="1980000"/>
            <a:ext cx="873958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Н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932039" y="1980000"/>
            <a:ext cx="873958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Ь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821396" y="1980000"/>
            <a:ext cx="758541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735369" y="1980000"/>
            <a:ext cx="704039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Е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478239" y="1980000"/>
            <a:ext cx="875561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Н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356000" y="1980000"/>
            <a:ext cx="873958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Ь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206239" y="1980000"/>
            <a:ext cx="875561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П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168959" y="1980000"/>
            <a:ext cx="704039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020000" y="1980000"/>
            <a:ext cx="873958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С</a:t>
            </a:r>
          </a:p>
        </p:txBody>
      </p:sp>
      <p:sp>
        <p:nvSpPr>
          <p:cNvPr id="9" name="Штриховая стрелка вправо 8"/>
          <p:cNvSpPr/>
          <p:nvPr/>
        </p:nvSpPr>
        <p:spPr>
          <a:xfrm rot="16200000">
            <a:off x="1611650" y="2643232"/>
            <a:ext cx="1178031" cy="3059085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400" b="1" dirty="0">
                <a:solidFill>
                  <a:srgbClr val="C0504D">
                    <a:lumMod val="50000"/>
                  </a:srgbClr>
                </a:solidFill>
              </a:rPr>
              <a:t>подсказка</a:t>
            </a:r>
          </a:p>
        </p:txBody>
      </p:sp>
    </p:spTree>
    <p:extLst>
      <p:ext uri="{BB962C8B-B14F-4D97-AF65-F5344CB8AC3E}">
        <p14:creationId xmlns:p14="http://schemas.microsoft.com/office/powerpoint/2010/main" val="361460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54457" y="714356"/>
            <a:ext cx="421481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Показатель степени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43313" y="4253119"/>
            <a:ext cx="5000625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Основание  степени</a:t>
            </a:r>
          </a:p>
        </p:txBody>
      </p:sp>
      <p:grpSp>
        <p:nvGrpSpPr>
          <p:cNvPr id="2" name="Группа 15"/>
          <p:cNvGrpSpPr/>
          <p:nvPr/>
        </p:nvGrpSpPr>
        <p:grpSpPr>
          <a:xfrm>
            <a:off x="642910" y="1463444"/>
            <a:ext cx="1928826" cy="2883669"/>
            <a:chOff x="2857488" y="1963802"/>
            <a:chExt cx="1928826" cy="20597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" name="TextBox 13"/>
            <p:cNvSpPr txBox="1"/>
            <p:nvPr/>
          </p:nvSpPr>
          <p:spPr>
            <a:xfrm>
              <a:off x="2857488" y="1979046"/>
              <a:ext cx="1928826" cy="2044474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8000" b="1" dirty="0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62614" y="1963802"/>
              <a:ext cx="625842" cy="205546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8500" b="1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</a:p>
            <a:p>
              <a:pPr>
                <a:defRPr/>
              </a:pPr>
              <a:endParaRPr lang="ru-RU" sz="9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7" name="Прямая со стрелкой 6"/>
          <p:cNvCxnSpPr>
            <a:endCxn id="13" idx="1"/>
          </p:cNvCxnSpPr>
          <p:nvPr/>
        </p:nvCxnSpPr>
        <p:spPr>
          <a:xfrm>
            <a:off x="1883802" y="3866442"/>
            <a:ext cx="1759511" cy="67877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2" idx="1"/>
          </p:cNvCxnSpPr>
          <p:nvPr/>
        </p:nvCxnSpPr>
        <p:spPr>
          <a:xfrm flipV="1">
            <a:off x="2548886" y="1006744"/>
            <a:ext cx="1105571" cy="54453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43313" y="2390883"/>
            <a:ext cx="5000625" cy="1077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Выражение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называют степенью</a:t>
            </a:r>
          </a:p>
        </p:txBody>
      </p:sp>
      <p:cxnSp>
        <p:nvCxnSpPr>
          <p:cNvPr id="16" name="Прямая со стрелкой 15"/>
          <p:cNvCxnSpPr>
            <a:stCxn id="14" idx="3"/>
            <a:endCxn id="11" idx="1"/>
          </p:cNvCxnSpPr>
          <p:nvPr/>
        </p:nvCxnSpPr>
        <p:spPr>
          <a:xfrm flipV="1">
            <a:off x="2571736" y="2929840"/>
            <a:ext cx="1071577" cy="3110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852824" y="1507869"/>
            <a:ext cx="718912" cy="121444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69356" y="2116211"/>
            <a:ext cx="1188000" cy="175023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91241" y="-99392"/>
            <a:ext cx="3132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504D">
                    <a:lumMod val="75000"/>
                  </a:srgbClr>
                </a:solidFill>
              </a:rPr>
              <a:t>Понятие степени</a:t>
            </a:r>
            <a:endParaRPr lang="ru-RU" sz="2800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07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1" grpId="0" animBg="1"/>
      <p:bldP spid="19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114202" y="2033553"/>
            <a:ext cx="122555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8000" b="1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8000" b="1" baseline="30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451734" y="2033553"/>
            <a:ext cx="12190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8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80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6588224" y="2028460"/>
            <a:ext cx="1224136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8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80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85875" y="4645248"/>
            <a:ext cx="6286500" cy="10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0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=5·5·5·5·5·5</a:t>
            </a:r>
            <a:endParaRPr lang="ru-RU" sz="6000" b="1" baseline="30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5576" y="5797376"/>
            <a:ext cx="7286625" cy="10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60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=7·7·7·7·7·7·7·7</a:t>
            </a:r>
            <a:endParaRPr lang="ru-RU" sz="6000" b="1" baseline="30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214282" y="767606"/>
            <a:ext cx="8429684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Что означают записи? </a:t>
            </a:r>
          </a:p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Назовите основание и показатель степени.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14500" y="3493120"/>
            <a:ext cx="5572125" cy="10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000" b="1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=3·3·3</a:t>
            </a:r>
            <a:endParaRPr lang="ru-RU" sz="6000" b="1" baseline="30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1241" y="-99392"/>
            <a:ext cx="3132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504D">
                    <a:lumMod val="75000"/>
                  </a:srgbClr>
                </a:solidFill>
              </a:rPr>
              <a:t>Понятие степени</a:t>
            </a:r>
            <a:endParaRPr lang="ru-RU" sz="2800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6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241" y="-99392"/>
            <a:ext cx="3132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504D">
                    <a:lumMod val="75000"/>
                  </a:srgbClr>
                </a:solidFill>
              </a:rPr>
              <a:t>Понятие степени</a:t>
            </a:r>
            <a:endParaRPr lang="ru-RU" sz="2800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1241" y="548680"/>
            <a:ext cx="313258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Учебник №175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72861" y="501496"/>
            <a:ext cx="4237529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Запишите короче сумму и произведение: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916832"/>
            <a:ext cx="23968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а) 2 + 2 + 2 + 2,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/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     2 ∙ 2 ∙ 2 ∙ 2;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80333" y="1916832"/>
            <a:ext cx="19111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б) 8 + 8 + 8,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/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     8 ∙ 8 ∙ 8 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3950444"/>
            <a:ext cx="1476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в)</a:t>
            </a:r>
            <a:r>
              <a:rPr lang="ru-RU" sz="2800" i="1" dirty="0">
                <a:solidFill>
                  <a:prstClr val="black"/>
                </a:solidFill>
              </a:rPr>
              <a:t> а </a:t>
            </a:r>
            <a:r>
              <a:rPr lang="ru-RU" sz="2800" dirty="0">
                <a:solidFill>
                  <a:prstClr val="black"/>
                </a:solidFill>
              </a:rPr>
              <a:t>+ </a:t>
            </a:r>
            <a:r>
              <a:rPr lang="ru-RU" sz="2800" i="1" dirty="0">
                <a:solidFill>
                  <a:prstClr val="black"/>
                </a:solidFill>
              </a:rPr>
              <a:t>а</a:t>
            </a:r>
            <a:r>
              <a:rPr lang="ru-RU" sz="2800" dirty="0">
                <a:solidFill>
                  <a:prstClr val="black"/>
                </a:solidFill>
              </a:rPr>
              <a:t> ,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/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     </a:t>
            </a:r>
            <a:r>
              <a:rPr lang="ru-RU" sz="2800" i="1" dirty="0">
                <a:solidFill>
                  <a:prstClr val="black"/>
                </a:solidFill>
              </a:rPr>
              <a:t>а ∙ а </a:t>
            </a:r>
            <a:r>
              <a:rPr lang="ru-RU" sz="2800" dirty="0">
                <a:solidFill>
                  <a:prstClr val="black"/>
                </a:solidFill>
              </a:rPr>
              <a:t>;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37478" y="3950444"/>
            <a:ext cx="184858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г) </a:t>
            </a:r>
            <a:r>
              <a:rPr lang="en-US" sz="2800" i="1" dirty="0">
                <a:solidFill>
                  <a:prstClr val="black"/>
                </a:solidFill>
              </a:rPr>
              <a:t>b</a:t>
            </a:r>
            <a:r>
              <a:rPr lang="ru-RU" sz="2800" dirty="0">
                <a:solidFill>
                  <a:prstClr val="black"/>
                </a:solidFill>
              </a:rPr>
              <a:t> + </a:t>
            </a:r>
            <a:r>
              <a:rPr lang="en-US" sz="2800" i="1" dirty="0">
                <a:solidFill>
                  <a:prstClr val="black"/>
                </a:solidFill>
              </a:rPr>
              <a:t>b</a:t>
            </a:r>
            <a:r>
              <a:rPr lang="ru-RU" sz="2800" dirty="0">
                <a:solidFill>
                  <a:prstClr val="black"/>
                </a:solidFill>
              </a:rPr>
              <a:t> + </a:t>
            </a:r>
            <a:r>
              <a:rPr lang="en-US" sz="2800" i="1" dirty="0">
                <a:solidFill>
                  <a:prstClr val="black"/>
                </a:solidFill>
              </a:rPr>
              <a:t>b</a:t>
            </a:r>
            <a:r>
              <a:rPr lang="ru-RU" sz="2800" dirty="0">
                <a:solidFill>
                  <a:prstClr val="black"/>
                </a:solidFill>
              </a:rPr>
              <a:t>,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/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     </a:t>
            </a:r>
            <a:r>
              <a:rPr lang="en-US" sz="2800" i="1" dirty="0">
                <a:solidFill>
                  <a:prstClr val="black"/>
                </a:solidFill>
              </a:rPr>
              <a:t>b</a:t>
            </a:r>
            <a:r>
              <a:rPr lang="ru-RU" sz="2800" i="1" dirty="0">
                <a:solidFill>
                  <a:prstClr val="black"/>
                </a:solidFill>
              </a:rPr>
              <a:t> ∙ </a:t>
            </a:r>
            <a:r>
              <a:rPr lang="en-US" sz="2800" i="1" dirty="0">
                <a:solidFill>
                  <a:prstClr val="black"/>
                </a:solidFill>
              </a:rPr>
              <a:t>b</a:t>
            </a:r>
            <a:r>
              <a:rPr lang="ru-RU" sz="2800" i="1" dirty="0">
                <a:solidFill>
                  <a:prstClr val="black"/>
                </a:solidFill>
              </a:rPr>
              <a:t> ∙ </a:t>
            </a:r>
            <a:r>
              <a:rPr lang="en-US" sz="2800" i="1" dirty="0">
                <a:solidFill>
                  <a:prstClr val="black"/>
                </a:solidFill>
              </a:rPr>
              <a:t>b</a:t>
            </a:r>
            <a:r>
              <a:rPr lang="ru-RU" sz="2800" dirty="0">
                <a:solidFill>
                  <a:prstClr val="black"/>
                </a:solidFill>
              </a:rPr>
              <a:t>;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00896" y="1894274"/>
            <a:ext cx="1127088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=2 </a:t>
            </a:r>
            <a:r>
              <a:rPr lang="ru-RU" sz="2800" dirty="0">
                <a:solidFill>
                  <a:prstClr val="black"/>
                </a:solidFill>
              </a:rPr>
              <a:t>∙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19230" y="2778607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=2</a:t>
            </a:r>
            <a:r>
              <a:rPr lang="ru-RU" sz="2800" baseline="30000" dirty="0" smtClean="0">
                <a:solidFill>
                  <a:prstClr val="black"/>
                </a:solidFill>
              </a:rPr>
              <a:t>4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81634" y="3950444"/>
            <a:ext cx="1110246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i="1" dirty="0" smtClean="0">
                <a:solidFill>
                  <a:prstClr val="black"/>
                </a:solidFill>
              </a:rPr>
              <a:t>=</a:t>
            </a:r>
            <a:r>
              <a:rPr lang="en-US" sz="2800" i="1" dirty="0" smtClean="0">
                <a:solidFill>
                  <a:prstClr val="black"/>
                </a:solidFill>
              </a:rPr>
              <a:t>a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∙ </a:t>
            </a:r>
            <a:r>
              <a:rPr lang="en-US" sz="2800" dirty="0">
                <a:solidFill>
                  <a:prstClr val="black"/>
                </a:solidFill>
              </a:rPr>
              <a:t>2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1746" y="4823158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i="1" dirty="0">
                <a:solidFill>
                  <a:prstClr val="black"/>
                </a:solidFill>
              </a:rPr>
              <a:t>=</a:t>
            </a:r>
            <a:r>
              <a:rPr lang="en-US" sz="2800" i="1" dirty="0" smtClean="0">
                <a:solidFill>
                  <a:prstClr val="black"/>
                </a:solidFill>
              </a:rPr>
              <a:t>a</a:t>
            </a:r>
            <a:r>
              <a:rPr lang="en-US" sz="2800" baseline="30000" dirty="0" smtClean="0">
                <a:solidFill>
                  <a:prstClr val="black"/>
                </a:solidFill>
              </a:rPr>
              <a:t>2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02292" y="1894274"/>
            <a:ext cx="1185377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=8 </a:t>
            </a:r>
            <a:r>
              <a:rPr lang="ru-RU" sz="2800" dirty="0">
                <a:solidFill>
                  <a:prstClr val="black"/>
                </a:solidFill>
              </a:rPr>
              <a:t>∙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51087" y="2778607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=</a:t>
            </a:r>
            <a:r>
              <a:rPr lang="en-US" sz="2800" dirty="0" smtClean="0">
                <a:solidFill>
                  <a:prstClr val="black"/>
                </a:solidFill>
              </a:rPr>
              <a:t>8</a:t>
            </a:r>
            <a:r>
              <a:rPr lang="en-US" sz="2800" baseline="30000" dirty="0" smtClean="0">
                <a:solidFill>
                  <a:prstClr val="black"/>
                </a:solidFill>
              </a:rPr>
              <a:t>3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8461" y="3934300"/>
            <a:ext cx="123837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i="1" dirty="0" smtClean="0">
                <a:solidFill>
                  <a:prstClr val="black"/>
                </a:solidFill>
              </a:rPr>
              <a:t>=</a:t>
            </a:r>
            <a:r>
              <a:rPr lang="en-US" sz="2800" i="1" dirty="0" smtClean="0">
                <a:solidFill>
                  <a:prstClr val="black"/>
                </a:solidFill>
              </a:rPr>
              <a:t>b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∙ </a:t>
            </a:r>
            <a:r>
              <a:rPr lang="en-US" sz="2800" dirty="0">
                <a:solidFill>
                  <a:prstClr val="black"/>
                </a:solidFill>
              </a:rPr>
              <a:t>3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18462" y="4747641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i="1" dirty="0" smtClean="0">
                <a:solidFill>
                  <a:prstClr val="black"/>
                </a:solidFill>
              </a:rPr>
              <a:t>=</a:t>
            </a:r>
            <a:r>
              <a:rPr lang="en-US" sz="2800" i="1" dirty="0" smtClean="0">
                <a:solidFill>
                  <a:prstClr val="black"/>
                </a:solidFill>
              </a:rPr>
              <a:t>b</a:t>
            </a:r>
            <a:r>
              <a:rPr lang="en-US" sz="2800" baseline="30000" dirty="0" smtClean="0">
                <a:solidFill>
                  <a:prstClr val="black"/>
                </a:solidFill>
              </a:rPr>
              <a:t>3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616673" y="5794326"/>
            <a:ext cx="1440160" cy="36000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</a:rPr>
              <a:t>Ответы</a:t>
            </a:r>
            <a:endParaRPr lang="ru-RU" sz="2400" dirty="0">
              <a:solidFill>
                <a:srgbClr val="C0504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4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241" y="-99392"/>
            <a:ext cx="3132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504D">
                    <a:lumMod val="75000"/>
                  </a:srgbClr>
                </a:solidFill>
              </a:rPr>
              <a:t>Понятие степени</a:t>
            </a:r>
            <a:endParaRPr lang="ru-RU" sz="2800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1241" y="548680"/>
            <a:ext cx="313258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Учебник №176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72861" y="640778"/>
            <a:ext cx="423752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Запишите в виде степени: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916832"/>
            <a:ext cx="1345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а) 3 ∙ 3;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9411" y="2471515"/>
            <a:ext cx="2350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б) 10 ∙ 10 ∙ 10;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411" y="3105105"/>
            <a:ext cx="2658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в) 4 ∙ 4 ∙ 4 ∙ 4 ∙ 4;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1057" y="1923298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=</a:t>
            </a:r>
            <a:r>
              <a:rPr lang="ru-RU" sz="2800" dirty="0" smtClean="0">
                <a:solidFill>
                  <a:prstClr val="black"/>
                </a:solidFill>
              </a:rPr>
              <a:t>3</a:t>
            </a:r>
            <a:r>
              <a:rPr lang="ru-RU" sz="2800" baseline="30000" dirty="0" smtClean="0">
                <a:solidFill>
                  <a:prstClr val="black"/>
                </a:solidFill>
              </a:rPr>
              <a:t>2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9707" y="2518306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=10</a:t>
            </a:r>
            <a:r>
              <a:rPr lang="en-US" sz="2800" baseline="30000" dirty="0">
                <a:solidFill>
                  <a:prstClr val="black"/>
                </a:solidFill>
              </a:rPr>
              <a:t>3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8654" y="3105105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=4</a:t>
            </a:r>
            <a:r>
              <a:rPr lang="ru-RU" sz="2800" baseline="30000" dirty="0" smtClean="0">
                <a:solidFill>
                  <a:prstClr val="black"/>
                </a:solidFill>
              </a:rPr>
              <a:t>5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9411" y="3731432"/>
            <a:ext cx="217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г) 5 ∙ 5 ∙ 5 ∙ 5;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7994" y="4300498"/>
            <a:ext cx="3573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д) 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ru-RU" sz="2800" dirty="0">
                <a:solidFill>
                  <a:prstClr val="black"/>
                </a:solidFill>
              </a:rPr>
              <a:t> ∙ 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ru-RU" sz="2800" i="1" dirty="0">
                <a:solidFill>
                  <a:prstClr val="black"/>
                </a:solidFill>
              </a:rPr>
              <a:t> ∙ </a:t>
            </a:r>
            <a:r>
              <a:rPr lang="en-US" sz="2800" i="1" dirty="0">
                <a:solidFill>
                  <a:prstClr val="black"/>
                </a:solidFill>
              </a:rPr>
              <a:t>a </a:t>
            </a:r>
            <a:r>
              <a:rPr lang="ru-RU" sz="2800" dirty="0">
                <a:solidFill>
                  <a:prstClr val="black"/>
                </a:solidFill>
              </a:rPr>
              <a:t>∙ 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ru-RU" sz="2800" i="1" dirty="0">
                <a:solidFill>
                  <a:prstClr val="black"/>
                </a:solidFill>
              </a:rPr>
              <a:t> ∙ </a:t>
            </a:r>
            <a:r>
              <a:rPr lang="en-US" sz="2800" i="1" dirty="0">
                <a:solidFill>
                  <a:prstClr val="black"/>
                </a:solidFill>
              </a:rPr>
              <a:t>a </a:t>
            </a:r>
            <a:r>
              <a:rPr lang="ru-RU" sz="2800" dirty="0">
                <a:solidFill>
                  <a:prstClr val="black"/>
                </a:solidFill>
              </a:rPr>
              <a:t>∙ 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ru-RU" sz="2800" i="1" dirty="0">
                <a:solidFill>
                  <a:prstClr val="black"/>
                </a:solidFill>
              </a:rPr>
              <a:t> ∙ 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ru-RU" sz="2800" dirty="0">
                <a:solidFill>
                  <a:prstClr val="black"/>
                </a:solidFill>
              </a:rPr>
              <a:t>;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994" y="4972671"/>
            <a:ext cx="2334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е) </a:t>
            </a:r>
            <a:r>
              <a:rPr lang="en-US" sz="2800" dirty="0">
                <a:solidFill>
                  <a:prstClr val="black"/>
                </a:solidFill>
              </a:rPr>
              <a:t>n</a:t>
            </a:r>
            <a:r>
              <a:rPr lang="ru-RU" sz="2800" dirty="0">
                <a:solidFill>
                  <a:prstClr val="black"/>
                </a:solidFill>
              </a:rPr>
              <a:t> ∙ </a:t>
            </a:r>
            <a:r>
              <a:rPr lang="en-US" sz="2800" dirty="0">
                <a:solidFill>
                  <a:prstClr val="black"/>
                </a:solidFill>
              </a:rPr>
              <a:t>n</a:t>
            </a:r>
            <a:r>
              <a:rPr lang="ru-RU" sz="2800" dirty="0">
                <a:solidFill>
                  <a:prstClr val="black"/>
                </a:solidFill>
              </a:rPr>
              <a:t> ∙ </a:t>
            </a:r>
            <a:r>
              <a:rPr lang="en-US" sz="2800" dirty="0">
                <a:solidFill>
                  <a:prstClr val="black"/>
                </a:solidFill>
              </a:rPr>
              <a:t>n</a:t>
            </a:r>
            <a:r>
              <a:rPr lang="ru-RU" sz="2800" dirty="0">
                <a:solidFill>
                  <a:prstClr val="black"/>
                </a:solidFill>
              </a:rPr>
              <a:t> ∙ </a:t>
            </a:r>
            <a:r>
              <a:rPr lang="en-US" sz="2800" dirty="0">
                <a:solidFill>
                  <a:prstClr val="black"/>
                </a:solidFill>
              </a:rPr>
              <a:t>n</a:t>
            </a:r>
            <a:r>
              <a:rPr lang="ru-RU" sz="2800" dirty="0">
                <a:solidFill>
                  <a:prstClr val="black"/>
                </a:solidFill>
              </a:rPr>
              <a:t>;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29734" y="3713699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=5</a:t>
            </a:r>
            <a:r>
              <a:rPr lang="ru-RU" sz="2800" baseline="30000" dirty="0" smtClean="0">
                <a:solidFill>
                  <a:prstClr val="black"/>
                </a:solidFill>
              </a:rPr>
              <a:t>4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3968" y="4311237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i="1" dirty="0" smtClean="0">
                <a:solidFill>
                  <a:prstClr val="black"/>
                </a:solidFill>
              </a:rPr>
              <a:t>=</a:t>
            </a:r>
            <a:r>
              <a:rPr lang="en-US" sz="2800" i="1" dirty="0" smtClean="0">
                <a:solidFill>
                  <a:prstClr val="black"/>
                </a:solidFill>
              </a:rPr>
              <a:t>a</a:t>
            </a:r>
            <a:r>
              <a:rPr lang="en-US" sz="2800" baseline="30000" dirty="0" smtClean="0">
                <a:solidFill>
                  <a:prstClr val="black"/>
                </a:solidFill>
              </a:rPr>
              <a:t>7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8529" y="4972671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i="1" dirty="0" smtClean="0">
                <a:solidFill>
                  <a:prstClr val="black"/>
                </a:solidFill>
              </a:rPr>
              <a:t>=</a:t>
            </a:r>
            <a:r>
              <a:rPr lang="en-US" sz="2800" i="1" dirty="0" smtClean="0">
                <a:solidFill>
                  <a:prstClr val="black"/>
                </a:solidFill>
              </a:rPr>
              <a:t>n</a:t>
            </a:r>
            <a:r>
              <a:rPr lang="en-US" sz="2800" baseline="30000" dirty="0" smtClean="0">
                <a:solidFill>
                  <a:prstClr val="black"/>
                </a:solidFill>
              </a:rPr>
              <a:t>4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16673" y="5794326"/>
            <a:ext cx="1440160" cy="36000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</a:rPr>
              <a:t>Ответы</a:t>
            </a:r>
            <a:endParaRPr lang="ru-RU" sz="2400" dirty="0">
              <a:solidFill>
                <a:srgbClr val="C0504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8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241" y="-99392"/>
            <a:ext cx="3132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504D">
                    <a:lumMod val="75000"/>
                  </a:srgbClr>
                </a:solidFill>
              </a:rPr>
              <a:t>Понятие степени</a:t>
            </a:r>
            <a:endParaRPr lang="ru-RU" sz="2800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1241" y="548680"/>
            <a:ext cx="313258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Учебник №178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72861" y="640778"/>
            <a:ext cx="423752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Вычислите: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8540" y="2854831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а) 2</a:t>
            </a:r>
            <a:r>
              <a:rPr lang="ru-RU" sz="2800" baseline="30000" dirty="0">
                <a:solidFill>
                  <a:prstClr val="black"/>
                </a:solidFill>
              </a:rPr>
              <a:t>5</a:t>
            </a:r>
            <a:r>
              <a:rPr lang="ru-RU" sz="2800" dirty="0">
                <a:solidFill>
                  <a:prstClr val="black"/>
                </a:solidFill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95776" y="2862807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32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834" y="1546412"/>
            <a:ext cx="8692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1) Обсудить возможность разных способов вычислений. </a:t>
            </a:r>
          </a:p>
          <a:p>
            <a:r>
              <a:rPr lang="ru-RU" sz="2000" dirty="0">
                <a:solidFill>
                  <a:prstClr val="black"/>
                </a:solidFill>
              </a:rPr>
              <a:t>Например: 2</a:t>
            </a:r>
            <a:r>
              <a:rPr lang="ru-RU" sz="2000" baseline="30000" dirty="0">
                <a:solidFill>
                  <a:prstClr val="black"/>
                </a:solidFill>
              </a:rPr>
              <a:t>5 </a:t>
            </a:r>
            <a:r>
              <a:rPr lang="ru-RU" sz="2000" dirty="0">
                <a:solidFill>
                  <a:prstClr val="black"/>
                </a:solidFill>
              </a:rPr>
              <a:t>можно заменить произведением 2 ∙ 2 ∙ 2 ∙ 2 ∙ 2,</a:t>
            </a:r>
          </a:p>
          <a:p>
            <a:r>
              <a:rPr lang="ru-RU" sz="2000" dirty="0">
                <a:solidFill>
                  <a:prstClr val="black"/>
                </a:solidFill>
              </a:rPr>
              <a:t> а это можно заменить произведением 4 ∙ 4 ∙ 2 или 8 ∙ 4 и т.д.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9872" y="5707488"/>
            <a:ext cx="66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 1</a:t>
            </a:r>
            <a:r>
              <a:rPr lang="ru-RU" sz="2800" baseline="30000" dirty="0">
                <a:solidFill>
                  <a:prstClr val="black"/>
                </a:solidFill>
              </a:rPr>
              <a:t>3</a:t>
            </a:r>
            <a:r>
              <a:rPr lang="ru-RU" sz="2800" dirty="0">
                <a:solidFill>
                  <a:prstClr val="black"/>
                </a:solidFill>
              </a:rPr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5776" y="3478570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81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8540" y="4102071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в) 7</a:t>
            </a:r>
            <a:r>
              <a:rPr lang="ru-RU" sz="2800" baseline="30000" dirty="0">
                <a:solidFill>
                  <a:prstClr val="black"/>
                </a:solidFill>
              </a:rPr>
              <a:t>4</a:t>
            </a:r>
            <a:r>
              <a:rPr lang="ru-RU" sz="2800" dirty="0">
                <a:solidFill>
                  <a:prstClr val="black"/>
                </a:solidFill>
              </a:rPr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95776" y="4110047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2401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7799" y="4668495"/>
            <a:ext cx="3765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2) Дополнительные задания: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82527" y="509792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0</a:t>
            </a:r>
            <a:r>
              <a:rPr lang="ru-RU" sz="2800" baseline="30000" dirty="0">
                <a:solidFill>
                  <a:prstClr val="black"/>
                </a:solidFill>
              </a:rPr>
              <a:t>4</a:t>
            </a:r>
            <a:r>
              <a:rPr lang="ru-RU" sz="2800" dirty="0">
                <a:solidFill>
                  <a:prstClr val="black"/>
                </a:solidFill>
              </a:rPr>
              <a:t>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1721" y="5105901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0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2123" y="3478570"/>
            <a:ext cx="966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б) 3</a:t>
            </a:r>
            <a:r>
              <a:rPr lang="ru-RU" sz="2800" baseline="30000" dirty="0">
                <a:solidFill>
                  <a:prstClr val="black"/>
                </a:solidFill>
              </a:rPr>
              <a:t>4</a:t>
            </a:r>
            <a:r>
              <a:rPr lang="ru-RU" sz="2800" dirty="0">
                <a:solidFill>
                  <a:prstClr val="black"/>
                </a:solidFill>
              </a:rPr>
              <a:t>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36959" y="5707488"/>
            <a:ext cx="103658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1</a:t>
            </a:r>
            <a:endParaRPr lang="ru-RU" sz="2800" baseline="300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16673" y="5794326"/>
            <a:ext cx="1440160" cy="36000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</a:rPr>
              <a:t>Ответы</a:t>
            </a:r>
            <a:endParaRPr lang="ru-RU" sz="2400" dirty="0">
              <a:solidFill>
                <a:srgbClr val="C0504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9" grpId="0" animBg="1"/>
      <p:bldP spid="11" grpId="0" animBg="1"/>
      <p:bldP spid="14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6fde43a109375f7f3f7517d2fa6cc1b4ace7a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546</Words>
  <Application>Microsoft Office PowerPoint</Application>
  <PresentationFormat>Экран (4:3)</PresentationFormat>
  <Paragraphs>186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1_Тема Office</vt:lpstr>
      <vt:lpstr>Эркер</vt:lpstr>
      <vt:lpstr>2_Эркер</vt:lpstr>
      <vt:lpstr>3_Эркер</vt:lpstr>
      <vt:lpstr>4_Эркер</vt:lpstr>
      <vt:lpstr>5_Эркер</vt:lpstr>
      <vt:lpstr>6_Эркер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Вычислите устно</vt:lpstr>
      <vt:lpstr>Презентация PowerPoint</vt:lpstr>
    </vt:vector>
  </TitlesOfParts>
  <Manager>Талипова ВК</Manager>
  <Company>Конференц-зал;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5 класс Степени</dc:title>
  <dc:subject>Конспект урока</dc:subject>
  <dc:creator>Конференц-зал</dc:creator>
  <cp:keywords>Урок математики  5 класс Степени</cp:keywords>
  <cp:lastModifiedBy>User</cp:lastModifiedBy>
  <cp:revision>24</cp:revision>
  <dcterms:created xsi:type="dcterms:W3CDTF">2018-11-23T17:11:49Z</dcterms:created>
  <dcterms:modified xsi:type="dcterms:W3CDTF">2021-09-30T20:14:26Z</dcterms:modified>
</cp:coreProperties>
</file>