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71" r:id="rId2"/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9900"/>
    <a:srgbClr val="F78609"/>
    <a:srgbClr val="003366"/>
    <a:srgbClr val="FF9900"/>
    <a:srgbClr val="FF0000"/>
    <a:srgbClr val="0000FF"/>
    <a:srgbClr val="FCF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83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grpSp>
        <p:nvGrpSpPr>
          <p:cNvPr id="137220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37221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7222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0" lang="ru-RU" sz="2400"/>
            </a:p>
          </p:txBody>
        </p:sp>
      </p:grpSp>
      <p:grpSp>
        <p:nvGrpSpPr>
          <p:cNvPr id="137223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37224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7225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7226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37227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7228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7229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37230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7231" name="Rectangle 15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7232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7233" name="Rectangle 17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723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BBCB73-FA61-4D21-A9C0-45FA37E080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 autoUpdateAnimBg="0"/>
      <p:bldP spid="137219" grpId="0" build="p" autoUpdateAnimBg="0" advAuto="0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372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CF17-B662-4492-BAF1-745B6816E1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84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12D0B-0C53-498D-9BEE-44F99919BD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58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D031F-31D4-4467-82EB-BCAC052C971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084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C674E-2253-4DDE-8B98-B94B8615BC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28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6A42F-C135-4E65-831E-A33A51681F2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37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A6554-3DE2-49ED-A189-2B3691DF45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07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18DF7-EBE3-4C6F-95A0-60F70FB764A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3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96370-A1AF-4ACA-AB14-BFF3371AE2B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112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63EF3-2120-4AE5-899F-8CBB6256081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01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88923-4583-475D-9C5B-E17F0F6CC73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39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fld id="{E16D5CC7-5F3C-4525-9ADF-A131356FA141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36199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36200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6201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0" lang="ru-RU" sz="2400"/>
            </a:p>
          </p:txBody>
        </p:sp>
      </p:grpSp>
      <p:grpSp>
        <p:nvGrpSpPr>
          <p:cNvPr id="13620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36203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6204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6205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36206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6207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6208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36209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6210" name="Rectangle 18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6211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136212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6213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860" y="404664"/>
            <a:ext cx="6692280" cy="669227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949280"/>
            <a:ext cx="6876256" cy="6876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1700808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Пелих</a:t>
            </a:r>
            <a:r>
              <a:rPr lang="ru-RU" dirty="0">
                <a:solidFill>
                  <a:schemeClr val="bg1"/>
                </a:solidFill>
              </a:rPr>
              <a:t> Андрей </a:t>
            </a:r>
            <a:r>
              <a:rPr lang="ru-RU" dirty="0" smtClean="0">
                <a:solidFill>
                  <a:schemeClr val="bg1"/>
                </a:solidFill>
              </a:rPr>
              <a:t>Васильевич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chemeClr val="bg1"/>
                </a:solidFill>
              </a:rPr>
              <a:t>Пелих</a:t>
            </a:r>
            <a:r>
              <a:rPr lang="ru-RU" dirty="0" smtClean="0">
                <a:solidFill>
                  <a:schemeClr val="bg1"/>
                </a:solidFill>
              </a:rPr>
              <a:t> Татьяна Валерьевна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Бюджетного общеобразовательного </a:t>
            </a:r>
            <a:r>
              <a:rPr lang="ru-RU" dirty="0">
                <a:solidFill>
                  <a:schemeClr val="bg1"/>
                </a:solidFill>
              </a:rPr>
              <a:t>учреждения города Омска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“</a:t>
            </a:r>
            <a:r>
              <a:rPr lang="ru-RU" smtClean="0">
                <a:solidFill>
                  <a:schemeClr val="bg1"/>
                </a:solidFill>
              </a:rPr>
              <a:t>Средняя </a:t>
            </a:r>
            <a:r>
              <a:rPr lang="ru-RU" dirty="0">
                <a:solidFill>
                  <a:schemeClr val="bg1"/>
                </a:solidFill>
              </a:rPr>
              <a:t>общеобразовательная школа № </a:t>
            </a:r>
            <a:r>
              <a:rPr lang="ru-RU" dirty="0" smtClean="0">
                <a:solidFill>
                  <a:schemeClr val="bg1"/>
                </a:solidFill>
              </a:rPr>
              <a:t>106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>
                <a:solidFill>
                  <a:schemeClr val="bg1"/>
                </a:solidFill>
              </a:rPr>
              <a:t>ФИЗИКО - МАТЕМАТИЧЕСКИЙ БРЕЙН – РИНГ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4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rgbClr val="CC9900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WordArt 4"/>
          <p:cNvSpPr>
            <a:spLocks noChangeArrowheads="1" noChangeShapeType="1" noTextEdit="1"/>
          </p:cNvSpPr>
          <p:nvPr/>
        </p:nvSpPr>
        <p:spPr bwMode="auto">
          <a:xfrm>
            <a:off x="1547813" y="765175"/>
            <a:ext cx="5256212" cy="6111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Вопрос 7</a:t>
            </a:r>
          </a:p>
        </p:txBody>
      </p:sp>
      <p:sp>
        <p:nvSpPr>
          <p:cNvPr id="145413" name="WordArt 5"/>
          <p:cNvSpPr>
            <a:spLocks noChangeArrowheads="1" noChangeShapeType="1" noTextEdit="1"/>
          </p:cNvSpPr>
          <p:nvPr/>
        </p:nvSpPr>
        <p:spPr bwMode="auto">
          <a:xfrm>
            <a:off x="971550" y="1989138"/>
            <a:ext cx="7345363" cy="196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За сутки часы отстают на 6 минут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Через сколько суток они опять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покажут точное время?</a:t>
            </a:r>
          </a:p>
        </p:txBody>
      </p:sp>
      <p:sp>
        <p:nvSpPr>
          <p:cNvPr id="145414" name="WordArt 6"/>
          <p:cNvSpPr>
            <a:spLocks noChangeArrowheads="1" noChangeShapeType="1" noTextEdit="1"/>
          </p:cNvSpPr>
          <p:nvPr/>
        </p:nvSpPr>
        <p:spPr bwMode="auto">
          <a:xfrm>
            <a:off x="971550" y="4508500"/>
            <a:ext cx="6840538" cy="13684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Ответ : 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animBg="1"/>
      <p:bldP spid="145413" grpId="0" animBg="1"/>
      <p:bldP spid="1454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WordArt 4"/>
          <p:cNvSpPr>
            <a:spLocks noChangeArrowheads="1" noChangeShapeType="1" noTextEdit="1"/>
          </p:cNvSpPr>
          <p:nvPr/>
        </p:nvSpPr>
        <p:spPr bwMode="auto">
          <a:xfrm>
            <a:off x="2124075" y="981075"/>
            <a:ext cx="4319588" cy="792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7303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Вопрос 8</a:t>
            </a:r>
          </a:p>
        </p:txBody>
      </p:sp>
      <p:sp>
        <p:nvSpPr>
          <p:cNvPr id="146437" name="WordArt 5"/>
          <p:cNvSpPr>
            <a:spLocks noChangeArrowheads="1" noChangeShapeType="1" noTextEdit="1"/>
          </p:cNvSpPr>
          <p:nvPr/>
        </p:nvSpPr>
        <p:spPr bwMode="auto">
          <a:xfrm>
            <a:off x="611188" y="1916113"/>
            <a:ext cx="7924800" cy="2012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Явление сохранения скорости тела при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отсутствии действия на него других тел</a:t>
            </a:r>
          </a:p>
        </p:txBody>
      </p:sp>
      <p:sp>
        <p:nvSpPr>
          <p:cNvPr id="146438" name="WordArt 6"/>
          <p:cNvSpPr>
            <a:spLocks noChangeArrowheads="1" noChangeShapeType="1" noTextEdit="1"/>
          </p:cNvSpPr>
          <p:nvPr/>
        </p:nvSpPr>
        <p:spPr bwMode="auto">
          <a:xfrm>
            <a:off x="2484438" y="4797425"/>
            <a:ext cx="3527425" cy="739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Ответ : инерция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 animBg="1"/>
      <p:bldP spid="146437" grpId="0" animBg="1"/>
      <p:bldP spid="1464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WordArt 4"/>
          <p:cNvSpPr>
            <a:spLocks noChangeArrowheads="1" noChangeShapeType="1" noTextEdit="1"/>
          </p:cNvSpPr>
          <p:nvPr/>
        </p:nvSpPr>
        <p:spPr bwMode="auto">
          <a:xfrm>
            <a:off x="2411413" y="620713"/>
            <a:ext cx="4248150" cy="8112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2700000" scaled="1"/>
                </a:gradFill>
                <a:latin typeface="Times New Roman"/>
                <a:cs typeface="Times New Roman"/>
              </a:rPr>
              <a:t>Вопрос 9 </a:t>
            </a:r>
          </a:p>
        </p:txBody>
      </p:sp>
      <p:sp>
        <p:nvSpPr>
          <p:cNvPr id="147461" name="WordArt 5"/>
          <p:cNvSpPr>
            <a:spLocks noChangeArrowheads="1" noChangeShapeType="1" noTextEdit="1"/>
          </p:cNvSpPr>
          <p:nvPr/>
        </p:nvSpPr>
        <p:spPr bwMode="auto">
          <a:xfrm>
            <a:off x="1062038" y="2060575"/>
            <a:ext cx="7397750" cy="19415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Найти два числа, чтобы их произведение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и частное были равны 79.</a:t>
            </a:r>
          </a:p>
        </p:txBody>
      </p:sp>
      <p:sp>
        <p:nvSpPr>
          <p:cNvPr id="147462" name="WordArt 6"/>
          <p:cNvSpPr>
            <a:spLocks noChangeArrowheads="1" noChangeShapeType="1" noTextEdit="1"/>
          </p:cNvSpPr>
          <p:nvPr/>
        </p:nvSpPr>
        <p:spPr bwMode="auto">
          <a:xfrm>
            <a:off x="1476375" y="4724400"/>
            <a:ext cx="5903913" cy="708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Ответ : 79 и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 animBg="1"/>
      <p:bldP spid="1474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WordArt 4"/>
          <p:cNvSpPr>
            <a:spLocks noChangeArrowheads="1" noChangeShapeType="1" noTextEdit="1"/>
          </p:cNvSpPr>
          <p:nvPr/>
        </p:nvSpPr>
        <p:spPr bwMode="auto">
          <a:xfrm>
            <a:off x="1835150" y="908050"/>
            <a:ext cx="4681538" cy="5238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Вопрос 10</a:t>
            </a:r>
          </a:p>
        </p:txBody>
      </p:sp>
      <p:sp>
        <p:nvSpPr>
          <p:cNvPr id="148485" name="WordArt 5"/>
          <p:cNvSpPr>
            <a:spLocks noChangeArrowheads="1" noChangeShapeType="1" noTextEdit="1"/>
          </p:cNvSpPr>
          <p:nvPr/>
        </p:nvSpPr>
        <p:spPr bwMode="auto">
          <a:xfrm>
            <a:off x="1331913" y="2060575"/>
            <a:ext cx="6408737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Линия, по которой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движется тело.</a:t>
            </a:r>
          </a:p>
        </p:txBody>
      </p:sp>
      <p:sp>
        <p:nvSpPr>
          <p:cNvPr id="148486" name="WordArt 6"/>
          <p:cNvSpPr>
            <a:spLocks noChangeArrowheads="1" noChangeShapeType="1" noTextEdit="1"/>
          </p:cNvSpPr>
          <p:nvPr/>
        </p:nvSpPr>
        <p:spPr bwMode="auto">
          <a:xfrm>
            <a:off x="2051050" y="4221163"/>
            <a:ext cx="5257800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Ответ : траектория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 animBg="1"/>
      <p:bldP spid="14848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WordArt 4"/>
          <p:cNvSpPr>
            <a:spLocks noChangeArrowheads="1" noChangeShapeType="1" noTextEdit="1"/>
          </p:cNvSpPr>
          <p:nvPr/>
        </p:nvSpPr>
        <p:spPr bwMode="auto">
          <a:xfrm>
            <a:off x="2195513" y="1125538"/>
            <a:ext cx="4681537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Вопрос 11</a:t>
            </a:r>
          </a:p>
        </p:txBody>
      </p:sp>
      <p:sp>
        <p:nvSpPr>
          <p:cNvPr id="149509" name="WordArt 5"/>
          <p:cNvSpPr>
            <a:spLocks noChangeArrowheads="1" noChangeShapeType="1" noTextEdit="1"/>
          </p:cNvSpPr>
          <p:nvPr/>
        </p:nvSpPr>
        <p:spPr bwMode="auto">
          <a:xfrm>
            <a:off x="1042988" y="2133600"/>
            <a:ext cx="6769100" cy="2082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0000"/>
                    </a:gs>
                    <a:gs pos="100000">
                      <a:srgbClr val="FF0000">
                        <a:gamma/>
                        <a:shade val="55294"/>
                        <a:invGamma/>
                      </a:srgbClr>
                    </a:gs>
                  </a:gsLst>
                  <a:lin ang="5400000" scaled="1"/>
                </a:gradFill>
                <a:latin typeface="Arial"/>
                <a:cs typeface="Arial"/>
              </a:rPr>
              <a:t>Три мальчика играли в шашки.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0000"/>
                    </a:gs>
                    <a:gs pos="100000">
                      <a:srgbClr val="FF0000">
                        <a:gamma/>
                        <a:shade val="55294"/>
                        <a:invGamma/>
                      </a:srgbClr>
                    </a:gs>
                  </a:gsLst>
                  <a:lin ang="5400000" scaled="1"/>
                </a:gradFill>
                <a:latin typeface="Arial"/>
                <a:cs typeface="Arial"/>
              </a:rPr>
              <a:t>Всего было сыграно три партии.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0000"/>
                    </a:gs>
                    <a:gs pos="100000">
                      <a:srgbClr val="FF0000">
                        <a:gamma/>
                        <a:shade val="55294"/>
                        <a:invGamma/>
                      </a:srgbClr>
                    </a:gs>
                  </a:gsLst>
                  <a:lin ang="5400000" scaled="1"/>
                </a:gradFill>
                <a:latin typeface="Arial"/>
                <a:cs typeface="Arial"/>
              </a:rPr>
              <a:t>По сколько партий сыграл каждый мальчик?</a:t>
            </a:r>
          </a:p>
        </p:txBody>
      </p:sp>
      <p:sp>
        <p:nvSpPr>
          <p:cNvPr id="149510" name="WordArt 6"/>
          <p:cNvSpPr>
            <a:spLocks noChangeArrowheads="1" noChangeShapeType="1" noTextEdit="1"/>
          </p:cNvSpPr>
          <p:nvPr/>
        </p:nvSpPr>
        <p:spPr bwMode="auto">
          <a:xfrm>
            <a:off x="2268538" y="4652963"/>
            <a:ext cx="4175125" cy="698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Ответ :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nimBg="1"/>
      <p:bldP spid="149509" grpId="0" animBg="1"/>
      <p:bldP spid="1495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WordArt 4"/>
          <p:cNvSpPr>
            <a:spLocks noChangeArrowheads="1" noChangeShapeType="1" noTextEdit="1"/>
          </p:cNvSpPr>
          <p:nvPr/>
        </p:nvSpPr>
        <p:spPr bwMode="auto">
          <a:xfrm>
            <a:off x="1763713" y="908050"/>
            <a:ext cx="4968875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Вопрос 12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827088" y="2349500"/>
            <a:ext cx="7273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50535" name="WordArt 7"/>
          <p:cNvSpPr>
            <a:spLocks noChangeArrowheads="1" noChangeShapeType="1" noTextEdit="1"/>
          </p:cNvSpPr>
          <p:nvPr/>
        </p:nvSpPr>
        <p:spPr bwMode="auto">
          <a:xfrm>
            <a:off x="611188" y="2852738"/>
            <a:ext cx="7848600" cy="10906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Тело ,размерами которого можно пренебречь.</a:t>
            </a:r>
          </a:p>
        </p:txBody>
      </p:sp>
      <p:sp>
        <p:nvSpPr>
          <p:cNvPr id="150536" name="WordArt 8"/>
          <p:cNvSpPr>
            <a:spLocks noChangeArrowheads="1" noChangeShapeType="1" noTextEdit="1"/>
          </p:cNvSpPr>
          <p:nvPr/>
        </p:nvSpPr>
        <p:spPr bwMode="auto">
          <a:xfrm>
            <a:off x="1331913" y="4724400"/>
            <a:ext cx="6840537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Ответ : материальная точка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nimBg="1"/>
      <p:bldP spid="150535" grpId="0" animBg="1"/>
      <p:bldP spid="1505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WordArt 4"/>
          <p:cNvSpPr>
            <a:spLocks noChangeArrowheads="1" noChangeShapeType="1" noTextEdit="1"/>
          </p:cNvSpPr>
          <p:nvPr/>
        </p:nvSpPr>
        <p:spPr bwMode="auto">
          <a:xfrm>
            <a:off x="1763713" y="692150"/>
            <a:ext cx="5761037" cy="13684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Вопрос 13</a:t>
            </a:r>
          </a:p>
        </p:txBody>
      </p:sp>
      <p:sp>
        <p:nvSpPr>
          <p:cNvPr id="151557" name="WordArt 5"/>
          <p:cNvSpPr>
            <a:spLocks noChangeArrowheads="1" noChangeShapeType="1" noTextEdit="1"/>
          </p:cNvSpPr>
          <p:nvPr/>
        </p:nvSpPr>
        <p:spPr bwMode="auto">
          <a:xfrm>
            <a:off x="1187450" y="2420938"/>
            <a:ext cx="7056438" cy="13636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Что больше 4/7 или 60/105?</a:t>
            </a:r>
          </a:p>
        </p:txBody>
      </p:sp>
      <p:sp>
        <p:nvSpPr>
          <p:cNvPr id="151558" name="WordArt 6"/>
          <p:cNvSpPr>
            <a:spLocks noChangeArrowheads="1" noChangeShapeType="1" noTextEdit="1"/>
          </p:cNvSpPr>
          <p:nvPr/>
        </p:nvSpPr>
        <p:spPr bwMode="auto">
          <a:xfrm>
            <a:off x="1835150" y="4437063"/>
            <a:ext cx="5832475" cy="884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Ответ: равны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nimBg="1"/>
      <p:bldP spid="151557" grpId="0" animBg="1"/>
      <p:bldP spid="1515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384175"/>
          </a:xfrm>
        </p:spPr>
        <p:txBody>
          <a:bodyPr/>
          <a:lstStyle/>
          <a:p>
            <a:r>
              <a:rPr lang="ru-RU" sz="1600"/>
              <a:t>                                      Пояснительная записка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569325" cy="5832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400"/>
              <a:t>Как известно, внеклассная работа способствует творческому развитию школьников. Она </a:t>
            </a:r>
            <a:r>
              <a:rPr lang="ru-RU" sz="1400">
                <a:solidFill>
                  <a:srgbClr val="FCFDF3"/>
                </a:solidFill>
              </a:rPr>
              <a:t>помогает овладевать предметом, развивает интерес к учёбе, формирует основные навыки и умения. В нашей школе уделяется большое внимание внеклассной деятельности по физике и математике как в средней, так и в старшей. Это - вечера, конкурсы, олимпиады, викторины, тематические газеты, проекты, предметные декады. Особый интерес проявляют школьники к различным интеллектуальным играм. Необычная атмосфера, возможность проявить свои таланты, помогают детям преодолеть стеснительность.</a:t>
            </a:r>
            <a:r>
              <a:rPr lang="ru-RU" sz="1400" i="1">
                <a:solidFill>
                  <a:srgbClr val="FCFDF3"/>
                </a:solidFill>
              </a:rPr>
              <a:t>Задачи мероприятия</a:t>
            </a:r>
            <a:r>
              <a:rPr lang="ru-RU" sz="1400">
                <a:solidFill>
                  <a:srgbClr val="FCFDF3"/>
                </a:solidFill>
              </a:rPr>
              <a:t>: 1) формирования навыков самостоятельного повторения изученного ранее материала; 2) формирования навыков самостоятельно анализировать поставленные вопросы, условия задач. </a:t>
            </a:r>
            <a:r>
              <a:rPr lang="ru-RU" sz="1400" i="1">
                <a:solidFill>
                  <a:srgbClr val="FCFDF3"/>
                </a:solidFill>
              </a:rPr>
              <a:t>Цели мероприятия</a:t>
            </a:r>
            <a:r>
              <a:rPr lang="ru-RU" sz="1400">
                <a:solidFill>
                  <a:srgbClr val="FCFDF3"/>
                </a:solidFill>
              </a:rPr>
              <a:t>: 1) развитие познавательного интереса;2) реализация межпредметных связей;3) сплоченность учащихся, обучающихся в параллельных классах.</a:t>
            </a:r>
            <a:endParaRPr lang="ru-RU" sz="1400" i="1">
              <a:solidFill>
                <a:srgbClr val="FCFDF3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400" i="1">
                <a:solidFill>
                  <a:srgbClr val="FCFDF3"/>
                </a:solidFill>
              </a:rPr>
              <a:t>Вид мероприятия</a:t>
            </a:r>
            <a:r>
              <a:rPr lang="ru-RU" sz="1400">
                <a:solidFill>
                  <a:srgbClr val="FCFDF3"/>
                </a:solidFill>
              </a:rPr>
              <a:t>: интеллектуально-творческий.</a:t>
            </a:r>
            <a:endParaRPr lang="ru-RU" sz="1400" i="1">
              <a:solidFill>
                <a:srgbClr val="FCFDF3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400" i="1">
                <a:solidFill>
                  <a:srgbClr val="FCFDF3"/>
                </a:solidFill>
              </a:rPr>
              <a:t>Место проведения</a:t>
            </a:r>
            <a:r>
              <a:rPr lang="ru-RU" sz="1400">
                <a:solidFill>
                  <a:srgbClr val="FCFDF3"/>
                </a:solidFill>
              </a:rPr>
              <a:t>: актовый зал.</a:t>
            </a:r>
            <a:endParaRPr lang="ru-RU" sz="1400" i="1">
              <a:solidFill>
                <a:srgbClr val="FCFDF3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400" i="1">
                <a:solidFill>
                  <a:srgbClr val="FCFDF3"/>
                </a:solidFill>
              </a:rPr>
              <a:t>Оборудование</a:t>
            </a:r>
            <a:r>
              <a:rPr lang="ru-RU" sz="1400">
                <a:solidFill>
                  <a:srgbClr val="FCFDF3"/>
                </a:solidFill>
              </a:rPr>
              <a:t>: 2 стола,12 стульев,12 блокнотов,12 ручек,2 таблички с названием команд, трибуна (для ведущего),протокол, карточки с заданиями. </a:t>
            </a:r>
            <a:endParaRPr lang="ru-RU" sz="1400" i="1">
              <a:solidFill>
                <a:srgbClr val="FCFDF3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400" i="1">
                <a:solidFill>
                  <a:srgbClr val="FCFDF3"/>
                </a:solidFill>
              </a:rPr>
              <a:t>Организационные этапы</a:t>
            </a:r>
            <a:r>
              <a:rPr lang="ru-RU" sz="1400">
                <a:solidFill>
                  <a:srgbClr val="FCFDF3"/>
                </a:solidFill>
              </a:rPr>
              <a:t>: 1) формируются (учащимися самостоятельно) две сборные команды (команда девочек и команда мальчиков), из учащихся обучающихся в 7-ых классах; 2) члены команд получают задания для самостоятельного повторения (математика 5 и 6 класс, алгебра и геометрия 7 класс, физика 7 класс); 3) болельщики так же делятся на две группы, они готовят плакаты, кричалки и творческие номера (для музыкальных пауз); 4) формируется жюри и выбирается ведущий( старшеклассники).</a:t>
            </a:r>
            <a:endParaRPr lang="ru-RU" sz="1400" i="1">
              <a:solidFill>
                <a:srgbClr val="FCFDF3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400" i="1">
                <a:solidFill>
                  <a:srgbClr val="FCFDF3"/>
                </a:solidFill>
              </a:rPr>
              <a:t>Ход мероприятия</a:t>
            </a:r>
            <a:r>
              <a:rPr lang="ru-RU" sz="1400">
                <a:solidFill>
                  <a:srgbClr val="FCFDF3"/>
                </a:solidFill>
              </a:rPr>
              <a:t>:1) команды занимают свои места; 2) в  раунде разыгрывается один балл, время обсуждения – одна минута; 3) если команда готова отвечать, то капитан поднимает табличку(право отвечать первым имеет та команда, которая раньше подняла табличку); 4) если первая команда отвечает не правильно, то  вторая - получает минуту на обсуждения этого же вопроса; 5) если ни одна из команд не даёт верного ответа, то в следующем раунде разыгрывается два балла; 6) каждая команда имеет право один раз  попросить музыкальную паузу; 7) музыкальную паузу может объявить и ведущий (решение принимает самостоятельно); 8) активность болельщиков идёт в зачёт командам (оцениваются плакаты, кричалки, музыкальные номера); 9) игра идёт до 10 баллов, побеждает та команда, которая раньше другой наберёт 10 баллов; 10) ведущий чётко и громко читает задания командам, члены жюри аккуратно ведут протокол мероприятия.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/>
      <p:bldP spid="159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539750" y="549275"/>
            <a:ext cx="6769100" cy="1441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Физико-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468313" y="4508500"/>
            <a:ext cx="5759450" cy="15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брейн-ринг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196975"/>
            <a:ext cx="17145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WordArt 9" descr="Голубая тисненая бумага"/>
          <p:cNvSpPr>
            <a:spLocks noChangeArrowheads="1" noChangeShapeType="1" noTextEdit="1"/>
          </p:cNvSpPr>
          <p:nvPr/>
        </p:nvSpPr>
        <p:spPr bwMode="auto">
          <a:xfrm>
            <a:off x="1258888" y="2133600"/>
            <a:ext cx="5184775" cy="18113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математический</a:t>
            </a: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500438"/>
            <a:ext cx="1666875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0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0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0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20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5" grpId="0" animBg="1"/>
      <p:bldP spid="20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6" name="WordArt 6"/>
          <p:cNvSpPr>
            <a:spLocks noChangeArrowheads="1" noChangeShapeType="1" noTextEdit="1"/>
          </p:cNvSpPr>
          <p:nvPr/>
        </p:nvSpPr>
        <p:spPr bwMode="auto">
          <a:xfrm>
            <a:off x="2411413" y="836613"/>
            <a:ext cx="3744912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Вопрос 1</a:t>
            </a:r>
          </a:p>
        </p:txBody>
      </p:sp>
      <p:sp>
        <p:nvSpPr>
          <p:cNvPr id="92169" name="WordArt 9"/>
          <p:cNvSpPr>
            <a:spLocks noChangeArrowheads="1" noChangeShapeType="1" noTextEdit="1"/>
          </p:cNvSpPr>
          <p:nvPr/>
        </p:nvSpPr>
        <p:spPr bwMode="auto">
          <a:xfrm>
            <a:off x="684213" y="1557338"/>
            <a:ext cx="8064500" cy="23034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Кирпич весит 2 кг и ещё полкирпича.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 Сколько весит кирпич?</a:t>
            </a:r>
          </a:p>
        </p:txBody>
      </p:sp>
      <p:sp>
        <p:nvSpPr>
          <p:cNvPr id="92170" name="WordArt 10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835150" y="3860800"/>
            <a:ext cx="4968875" cy="16684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Ответ : 4 кг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 animBg="1"/>
      <p:bldP spid="92169" grpId="0" animBg="1"/>
      <p:bldP spid="921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WordArt 4"/>
          <p:cNvSpPr>
            <a:spLocks noChangeArrowheads="1" noChangeShapeType="1" noTextEdit="1"/>
          </p:cNvSpPr>
          <p:nvPr/>
        </p:nvSpPr>
        <p:spPr bwMode="auto">
          <a:xfrm>
            <a:off x="2051050" y="765175"/>
            <a:ext cx="4608513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Вопрос 2</a:t>
            </a:r>
          </a:p>
        </p:txBody>
      </p:sp>
      <p:sp>
        <p:nvSpPr>
          <p:cNvPr id="138245" name="WordArt 5"/>
          <p:cNvSpPr>
            <a:spLocks noChangeArrowheads="1" noChangeShapeType="1" noTextEdit="1"/>
          </p:cNvSpPr>
          <p:nvPr/>
        </p:nvSpPr>
        <p:spPr bwMode="auto">
          <a:xfrm>
            <a:off x="900113" y="2420938"/>
            <a:ext cx="7561262" cy="15922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Какая скорость больше:</a:t>
            </a:r>
          </a:p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108 км/ч или 32 м/с ?</a:t>
            </a:r>
          </a:p>
        </p:txBody>
      </p:sp>
      <p:sp>
        <p:nvSpPr>
          <p:cNvPr id="138246" name="WordArt 6"/>
          <p:cNvSpPr>
            <a:spLocks noChangeArrowheads="1" noChangeShapeType="1" noTextEdit="1"/>
          </p:cNvSpPr>
          <p:nvPr/>
        </p:nvSpPr>
        <p:spPr bwMode="auto">
          <a:xfrm>
            <a:off x="1403350" y="5229225"/>
            <a:ext cx="5800725" cy="52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Ответ:108 км/ч=30 м/с&lt;32 м/с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 animBg="1"/>
      <p:bldP spid="138245" grpId="0" animBg="1"/>
      <p:bldP spid="1382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WordArt 4"/>
          <p:cNvSpPr>
            <a:spLocks noChangeArrowheads="1" noChangeShapeType="1" noTextEdit="1"/>
          </p:cNvSpPr>
          <p:nvPr/>
        </p:nvSpPr>
        <p:spPr bwMode="auto">
          <a:xfrm>
            <a:off x="1547813" y="765175"/>
            <a:ext cx="6408737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Вопрос 3</a:t>
            </a:r>
          </a:p>
        </p:txBody>
      </p:sp>
      <p:sp>
        <p:nvSpPr>
          <p:cNvPr id="140293" name="WordArt 5"/>
          <p:cNvSpPr>
            <a:spLocks noChangeArrowheads="1" noChangeShapeType="1" noTextEdit="1"/>
          </p:cNvSpPr>
          <p:nvPr/>
        </p:nvSpPr>
        <p:spPr bwMode="auto">
          <a:xfrm>
            <a:off x="539750" y="2708275"/>
            <a:ext cx="8105775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Малыш съедает банку варенья за 6 мин,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а Карлсон - в 2 раза быстрее.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 какое  время они съедят это 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варенье вместе?</a:t>
            </a:r>
          </a:p>
        </p:txBody>
      </p:sp>
      <p:sp>
        <p:nvSpPr>
          <p:cNvPr id="140294" name="WordArt 6"/>
          <p:cNvSpPr>
            <a:spLocks noChangeArrowheads="1" noChangeShapeType="1" noTextEdit="1"/>
          </p:cNvSpPr>
          <p:nvPr/>
        </p:nvSpPr>
        <p:spPr bwMode="auto">
          <a:xfrm>
            <a:off x="1042988" y="5516563"/>
            <a:ext cx="3619500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latin typeface="Arial"/>
                <a:cs typeface="Arial"/>
              </a:rPr>
              <a:t>Ответ : 2 минуты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animBg="1"/>
      <p:bldP spid="140293" grpId="0" animBg="1"/>
      <p:bldP spid="1402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WordArt 4"/>
          <p:cNvSpPr>
            <a:spLocks noChangeArrowheads="1" noChangeShapeType="1" noTextEdit="1"/>
          </p:cNvSpPr>
          <p:nvPr/>
        </p:nvSpPr>
        <p:spPr bwMode="auto">
          <a:xfrm>
            <a:off x="2195513" y="765175"/>
            <a:ext cx="4392612" cy="76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Impact"/>
              </a:rPr>
              <a:t>Вопрос 4</a:t>
            </a:r>
          </a:p>
        </p:txBody>
      </p:sp>
      <p:sp>
        <p:nvSpPr>
          <p:cNvPr id="142341" name="WordArt 5"/>
          <p:cNvSpPr>
            <a:spLocks noChangeArrowheads="1" noChangeShapeType="1" noTextEdit="1"/>
          </p:cNvSpPr>
          <p:nvPr/>
        </p:nvSpPr>
        <p:spPr bwMode="auto">
          <a:xfrm>
            <a:off x="1908175" y="1844675"/>
            <a:ext cx="5472113" cy="28003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Всем поведает,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Хоть и без языка,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Когда будет ясно,</a:t>
            </a:r>
          </a:p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А когда - облака.</a:t>
            </a:r>
          </a:p>
        </p:txBody>
      </p:sp>
      <p:sp>
        <p:nvSpPr>
          <p:cNvPr id="142342" name="WordArt 6"/>
          <p:cNvSpPr>
            <a:spLocks noChangeArrowheads="1" noChangeShapeType="1" noTextEdit="1"/>
          </p:cNvSpPr>
          <p:nvPr/>
        </p:nvSpPr>
        <p:spPr bwMode="auto">
          <a:xfrm>
            <a:off x="1258888" y="5084763"/>
            <a:ext cx="6265862" cy="708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Ответ : барометр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animBg="1"/>
      <p:bldP spid="142341" grpId="0" animBg="1"/>
      <p:bldP spid="1423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WordArt 4"/>
          <p:cNvSpPr>
            <a:spLocks noChangeArrowheads="1" noChangeShapeType="1" noTextEdit="1"/>
          </p:cNvSpPr>
          <p:nvPr/>
        </p:nvSpPr>
        <p:spPr bwMode="auto">
          <a:xfrm>
            <a:off x="1763713" y="765175"/>
            <a:ext cx="482441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Вопрос 5</a:t>
            </a:r>
          </a:p>
        </p:txBody>
      </p:sp>
      <p:sp>
        <p:nvSpPr>
          <p:cNvPr id="143365" name="WordArt 5"/>
          <p:cNvSpPr>
            <a:spLocks noChangeArrowheads="1" noChangeShapeType="1" noTextEdit="1"/>
          </p:cNvSpPr>
          <p:nvPr/>
        </p:nvSpPr>
        <p:spPr bwMode="auto">
          <a:xfrm>
            <a:off x="755650" y="1916113"/>
            <a:ext cx="7488238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Во сколько раз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путь по лестнице на 16-й этаж дома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длиннее пути на 4-й?</a:t>
            </a:r>
          </a:p>
        </p:txBody>
      </p:sp>
      <p:sp>
        <p:nvSpPr>
          <p:cNvPr id="143366" name="WordArt 6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331913" y="4868863"/>
            <a:ext cx="5976937" cy="8763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Ответ : в 5 раз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animBg="1"/>
      <p:bldP spid="143365" grpId="0" animBg="1"/>
      <p:bldP spid="1433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86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WordArt 4"/>
          <p:cNvSpPr>
            <a:spLocks noChangeArrowheads="1" noChangeShapeType="1" noTextEdit="1"/>
          </p:cNvSpPr>
          <p:nvPr/>
        </p:nvSpPr>
        <p:spPr bwMode="auto">
          <a:xfrm>
            <a:off x="1763713" y="836613"/>
            <a:ext cx="4968875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Вопрос 6</a:t>
            </a:r>
          </a:p>
        </p:txBody>
      </p:sp>
      <p:sp>
        <p:nvSpPr>
          <p:cNvPr id="144389" name="WordArt 5" descr="Фиолетовый узор"/>
          <p:cNvSpPr>
            <a:spLocks noChangeArrowheads="1" noChangeShapeType="1" noTextEdit="1"/>
          </p:cNvSpPr>
          <p:nvPr/>
        </p:nvSpPr>
        <p:spPr bwMode="auto">
          <a:xfrm>
            <a:off x="971550" y="2205038"/>
            <a:ext cx="7272338" cy="2011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Как расположатся жидкости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снизу вверх в сосуде: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вода,керосин,ртуть?</a:t>
            </a:r>
          </a:p>
        </p:txBody>
      </p:sp>
      <p:sp>
        <p:nvSpPr>
          <p:cNvPr id="144390" name="WordArt 6"/>
          <p:cNvSpPr>
            <a:spLocks noChangeArrowheads="1" noChangeShapeType="1" noTextEdit="1"/>
          </p:cNvSpPr>
          <p:nvPr/>
        </p:nvSpPr>
        <p:spPr bwMode="auto">
          <a:xfrm>
            <a:off x="1692275" y="5084763"/>
            <a:ext cx="5772150" cy="523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Arial"/>
                <a:cs typeface="Arial"/>
              </a:rPr>
              <a:t>Ответ : ртуть,вода,керосин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  <p:bldP spid="144389" grpId="0" animBg="1"/>
      <p:bldP spid="14439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e97e512e598a3c3e0a1596c663879a94199a8a"/>
</p:tagLst>
</file>

<file path=ppt/theme/theme1.xml><?xml version="1.0" encoding="utf-8"?>
<a:theme xmlns:a="http://schemas.openxmlformats.org/drawingml/2006/main" name="Selling a Product or Service">
  <a:themeElements>
    <a:clrScheme name="Selling a Product or Servic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194</TotalTime>
  <Words>685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Tahoma</vt:lpstr>
      <vt:lpstr>Times New Roman</vt:lpstr>
      <vt:lpstr>Selling a Product or Service</vt:lpstr>
      <vt:lpstr>Презентация PowerPoint</vt:lpstr>
      <vt:lpstr>                                      Пояснительная записка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Талипова</Manager>
  <Company>Конференц-зал;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физико-математический брейн-ринг</dc:title>
  <dc:subject>Конспект урока</dc:subject>
  <dc:creator>Конференц-зал</dc:creator>
  <cp:keywords>физико-математический;брейн-ринг</cp:keywords>
  <cp:lastModifiedBy>User</cp:lastModifiedBy>
  <cp:revision>12</cp:revision>
  <dcterms:created xsi:type="dcterms:W3CDTF">2013-09-15T03:41:17Z</dcterms:created>
  <dcterms:modified xsi:type="dcterms:W3CDTF">2019-12-13T19:34:40Z</dcterms:modified>
</cp:coreProperties>
</file>