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0" r:id="rId3"/>
    <p:sldId id="262" r:id="rId4"/>
    <p:sldId id="263" r:id="rId5"/>
    <p:sldId id="264" r:id="rId6"/>
    <p:sldId id="265" r:id="rId7"/>
    <p:sldId id="266" r:id="rId8"/>
    <p:sldId id="267" r:id="rId9"/>
    <p:sldId id="261" r:id="rId10"/>
  </p:sldIdLst>
  <p:sldSz cx="9144000" cy="6858000" type="screen4x3"/>
  <p:notesSz cx="6858000" cy="9144000"/>
  <p:custDataLst>
    <p:tags r:id="rId1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15F2B-720D-4CBF-A576-60C39B0B1120}" type="datetimeFigureOut">
              <a:rPr lang="ru-RU" smtClean="0"/>
              <a:pPr/>
              <a:t>23.12.2019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C39C8-5507-474C-AA5B-7ED414BB6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15F2B-720D-4CBF-A576-60C39B0B1120}" type="datetimeFigureOut">
              <a:rPr lang="ru-RU" smtClean="0"/>
              <a:pPr/>
              <a:t>23.12.2019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C39C8-5507-474C-AA5B-7ED414BB6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15F2B-720D-4CBF-A576-60C39B0B1120}" type="datetimeFigureOut">
              <a:rPr lang="ru-RU" smtClean="0"/>
              <a:pPr/>
              <a:t>23.12.2019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C39C8-5507-474C-AA5B-7ED414BB6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15F2B-720D-4CBF-A576-60C39B0B1120}" type="datetimeFigureOut">
              <a:rPr lang="ru-RU" smtClean="0"/>
              <a:pPr/>
              <a:t>23.12.2019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C39C8-5507-474C-AA5B-7ED414BB6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15F2B-720D-4CBF-A576-60C39B0B1120}" type="datetimeFigureOut">
              <a:rPr lang="ru-RU" smtClean="0"/>
              <a:pPr/>
              <a:t>23.12.2019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C39C8-5507-474C-AA5B-7ED414BB6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15F2B-720D-4CBF-A576-60C39B0B1120}" type="datetimeFigureOut">
              <a:rPr lang="ru-RU" smtClean="0"/>
              <a:pPr/>
              <a:t>23.12.2019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C39C8-5507-474C-AA5B-7ED414BB6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15F2B-720D-4CBF-A576-60C39B0B1120}" type="datetimeFigureOut">
              <a:rPr lang="ru-RU" smtClean="0"/>
              <a:pPr/>
              <a:t>23.12.2019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C39C8-5507-474C-AA5B-7ED414BB6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15F2B-720D-4CBF-A576-60C39B0B1120}" type="datetimeFigureOut">
              <a:rPr lang="ru-RU" smtClean="0"/>
              <a:pPr/>
              <a:t>23.12.2019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C39C8-5507-474C-AA5B-7ED414BB6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15F2B-720D-4CBF-A576-60C39B0B1120}" type="datetimeFigureOut">
              <a:rPr lang="ru-RU" smtClean="0"/>
              <a:pPr/>
              <a:t>23.12.2019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C39C8-5507-474C-AA5B-7ED414BB6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15F2B-720D-4CBF-A576-60C39B0B1120}" type="datetimeFigureOut">
              <a:rPr lang="ru-RU" smtClean="0"/>
              <a:pPr/>
              <a:t>23.12.2019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C39C8-5507-474C-AA5B-7ED414BB6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15F2B-720D-4CBF-A576-60C39B0B1120}" type="datetimeFigureOut">
              <a:rPr lang="ru-RU" smtClean="0"/>
              <a:pPr/>
              <a:t>23.12.2019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C39C8-5507-474C-AA5B-7ED414BB6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15F2B-720D-4CBF-A576-60C39B0B1120}" type="datetimeFigureOut">
              <a:rPr lang="ru-RU" smtClean="0"/>
              <a:pPr/>
              <a:t>23.12.2019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C39C8-5507-474C-AA5B-7ED414BB651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1484784"/>
            <a:ext cx="6275040" cy="3215280"/>
          </a:xfrm>
        </p:spPr>
        <p:txBody>
          <a:bodyPr>
            <a:normAutofit fontScale="40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Коршунов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Татьяна Владимировна</a:t>
            </a:r>
            <a:endParaRPr lang="ru-RU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автономное общеобразовательное учреждение</a:t>
            </a: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"Средняя общеобразовательная школа № 9</a:t>
            </a:r>
            <a:r>
              <a:rPr lang="ru-RU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ru-RU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ru-RU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г.Усть-Илимск</a:t>
            </a:r>
            <a:endParaRPr lang="ru-RU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ctr">
              <a:lnSpc>
                <a:spcPct val="170000"/>
              </a:lnSpc>
              <a:buNone/>
            </a:pPr>
            <a:r>
              <a:rPr lang="ru-RU" sz="4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Идейно-композиционное значение </a:t>
            </a:r>
            <a:r>
              <a:rPr lang="ru-RU" sz="4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главы «</a:t>
            </a:r>
            <a:r>
              <a:rPr lang="ru-RU" sz="4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Сон Обломова»</a:t>
            </a:r>
          </a:p>
          <a:p>
            <a:pPr algn="ctr">
              <a:lnSpc>
                <a:spcPct val="170000"/>
              </a:lnSpc>
              <a:buNone/>
            </a:pPr>
            <a:endParaRPr lang="ru-RU" sz="4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endParaRPr lang="ru-RU" b="1" dirty="0" smtClean="0"/>
          </a:p>
          <a:p>
            <a:pPr algn="r">
              <a:buNone/>
            </a:pPr>
            <a:endParaRPr lang="ru-RU" sz="2800" dirty="0" smtClean="0"/>
          </a:p>
          <a:p>
            <a:pPr algn="r">
              <a:buNone/>
            </a:pPr>
            <a:endParaRPr lang="ru-RU" sz="2800" dirty="0" smtClean="0"/>
          </a:p>
          <a:p>
            <a:pPr algn="r">
              <a:buNone/>
            </a:pPr>
            <a:endParaRPr lang="ru-RU" sz="2800" dirty="0" smtClean="0"/>
          </a:p>
          <a:p>
            <a:pPr algn="r">
              <a:buNone/>
            </a:pPr>
            <a:endParaRPr lang="ru-RU" sz="2800" dirty="0" smtClean="0"/>
          </a:p>
          <a:p>
            <a:pPr algn="r">
              <a:buNone/>
            </a:pPr>
            <a:endParaRPr lang="ru-RU" sz="2800" dirty="0" smtClean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648"/>
            <a:ext cx="9144000" cy="9144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81" y="5877272"/>
            <a:ext cx="9144000" cy="91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ru-RU" b="1" dirty="0" smtClean="0"/>
              <a:t>«Сон Обломова»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429288"/>
          </a:xfrm>
        </p:spPr>
        <p:txBody>
          <a:bodyPr/>
          <a:lstStyle/>
          <a:p>
            <a:pPr algn="just"/>
            <a:r>
              <a:rPr lang="ru-RU" dirty="0" smtClean="0"/>
              <a:t>1. Глава  «Сон Обломова» опубликована как самостоятельное произведение в 1849 г. </a:t>
            </a:r>
            <a:r>
              <a:rPr lang="ru-RU" dirty="0"/>
              <a:t>в альманахе «Литературный сборник с иллюстрациями</a:t>
            </a:r>
            <a:r>
              <a:rPr lang="ru-RU" dirty="0" smtClean="0"/>
              <a:t>», издававшемся при журнале «Современник».  </a:t>
            </a:r>
          </a:p>
          <a:p>
            <a:pPr algn="just"/>
            <a:r>
              <a:rPr lang="ru-RU" dirty="0" smtClean="0"/>
              <a:t>2. </a:t>
            </a:r>
            <a:r>
              <a:rPr lang="ru-RU" dirty="0"/>
              <a:t>Полностью роман «Обломов» был </a:t>
            </a:r>
            <a:r>
              <a:rPr lang="ru-RU" dirty="0" smtClean="0"/>
              <a:t>опубликован </a:t>
            </a:r>
            <a:r>
              <a:rPr lang="ru-RU" dirty="0"/>
              <a:t>только в 1859 </a:t>
            </a:r>
            <a:r>
              <a:rPr lang="ru-RU" dirty="0" smtClean="0"/>
              <a:t>г. </a:t>
            </a:r>
            <a:r>
              <a:rPr lang="ru-RU" dirty="0"/>
              <a:t>в первых четырех номерах журнала «Отечественные записки».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Сон и его роль в художественных произведениях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 fontScale="62500" lnSpcReduction="20000"/>
          </a:bodyPr>
          <a:lstStyle/>
          <a:p>
            <a:r>
              <a:rPr lang="ru-RU" sz="4500" b="1" dirty="0" smtClean="0"/>
              <a:t>Художественная функция сна:</a:t>
            </a:r>
          </a:p>
          <a:p>
            <a:pPr>
              <a:buNone/>
            </a:pPr>
            <a:r>
              <a:rPr lang="ru-RU" sz="4500" dirty="0" smtClean="0"/>
              <a:t>    - показать особенности внутреннего мира  персонажа ,</a:t>
            </a:r>
          </a:p>
          <a:p>
            <a:pPr>
              <a:buNone/>
            </a:pPr>
            <a:r>
              <a:rPr lang="ru-RU" sz="4500" dirty="0" smtClean="0"/>
              <a:t>    - описать  духовное состояния героя, использовать как средство психологического анализа</a:t>
            </a:r>
          </a:p>
          <a:p>
            <a:pPr>
              <a:buNone/>
            </a:pPr>
            <a:r>
              <a:rPr lang="ru-RU" sz="4500" dirty="0" smtClean="0"/>
              <a:t>    - предсказать будущее героя</a:t>
            </a:r>
          </a:p>
          <a:p>
            <a:pPr>
              <a:buNone/>
            </a:pPr>
            <a:r>
              <a:rPr lang="ru-RU" sz="4500" dirty="0" smtClean="0"/>
              <a:t>    - отразить  мысли  героев о жизни, людях,       мироустройстве</a:t>
            </a:r>
          </a:p>
          <a:p>
            <a:pPr>
              <a:buNone/>
            </a:pPr>
            <a:r>
              <a:rPr lang="ru-RU" sz="4500" dirty="0" smtClean="0"/>
              <a:t>    -  раскрыть представления героя об идеале, мечте</a:t>
            </a:r>
          </a:p>
          <a:p>
            <a:pPr>
              <a:buNone/>
            </a:pPr>
            <a:r>
              <a:rPr lang="ru-RU" sz="4500" dirty="0" smtClean="0"/>
              <a:t>    -  описать страхи героев  и т.д.</a:t>
            </a:r>
          </a:p>
          <a:p>
            <a:pPr>
              <a:buNone/>
            </a:pPr>
            <a:endParaRPr lang="ru-RU" sz="3700" dirty="0" smtClean="0"/>
          </a:p>
          <a:p>
            <a:r>
              <a:rPr lang="ru-RU" sz="3800" b="1" dirty="0" smtClean="0"/>
              <a:t>В каких произведениях, прочитанных вами, описаны сны?</a:t>
            </a:r>
          </a:p>
          <a:p>
            <a:r>
              <a:rPr lang="ru-RU" sz="3800" b="1" dirty="0" smtClean="0"/>
              <a:t>Какова  художественная функция сна в этих произведениях?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Композиционное расположение «Сна Обломова»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3600" b="1" dirty="0" smtClean="0"/>
              <a:t>В какой части романа располагается «Сон Обломова»? </a:t>
            </a:r>
          </a:p>
          <a:p>
            <a:pPr marL="514350" indent="-514350">
              <a:buAutoNum type="arabicPeriod"/>
            </a:pPr>
            <a:r>
              <a:rPr lang="ru-RU" sz="3600" b="1" dirty="0" smtClean="0"/>
              <a:t>Какая глава ему посвящена?</a:t>
            </a:r>
          </a:p>
          <a:p>
            <a:pPr marL="514350" indent="-514350">
              <a:buAutoNum type="arabicPeriod"/>
            </a:pPr>
            <a:r>
              <a:rPr lang="ru-RU" sz="3600" b="1" dirty="0" smtClean="0"/>
              <a:t>Что предшествует описанию сна Обломова?</a:t>
            </a:r>
          </a:p>
          <a:p>
            <a:pPr marL="514350" indent="-514350">
              <a:buAutoNum type="arabicPeriod"/>
            </a:pPr>
            <a:r>
              <a:rPr lang="ru-RU" sz="3600" b="1" dirty="0" smtClean="0"/>
              <a:t>Как вы объясняете данный композиционный приём автора?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715436" cy="71435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Содержание главы «Сон Обломова»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6000792"/>
          </a:xfrm>
        </p:spPr>
        <p:txBody>
          <a:bodyPr>
            <a:noAutofit/>
          </a:bodyPr>
          <a:lstStyle/>
          <a:p>
            <a:r>
              <a:rPr lang="ru-RU" sz="2400" dirty="0" smtClean="0"/>
              <a:t>1. </a:t>
            </a:r>
            <a:r>
              <a:rPr lang="ru-RU" sz="2400" b="1" dirty="0" smtClean="0"/>
              <a:t>Описание «мирного уголка», куда перенёсся во сне герой</a:t>
            </a:r>
            <a:r>
              <a:rPr lang="ru-RU" sz="2400" b="1" i="1" dirty="0" smtClean="0"/>
              <a:t>. </a:t>
            </a:r>
            <a:r>
              <a:rPr lang="ru-RU" sz="2400" i="1" dirty="0" smtClean="0"/>
              <a:t>Каким настроением оно проникнуто? Подтвердите своё мнение примерами из текста.</a:t>
            </a:r>
          </a:p>
          <a:p>
            <a:r>
              <a:rPr lang="ru-RU" sz="2400" dirty="0" smtClean="0"/>
              <a:t>2</a:t>
            </a:r>
            <a:r>
              <a:rPr lang="ru-RU" sz="2400" b="1" dirty="0" smtClean="0"/>
              <a:t>. «География </a:t>
            </a:r>
            <a:r>
              <a:rPr lang="ru-RU" sz="2400" b="1" dirty="0"/>
              <a:t>э</a:t>
            </a:r>
            <a:r>
              <a:rPr lang="ru-RU" sz="2400" b="1" dirty="0" smtClean="0"/>
              <a:t>того уголка».</a:t>
            </a:r>
            <a:r>
              <a:rPr lang="ru-RU" sz="2400" dirty="0" smtClean="0"/>
              <a:t> </a:t>
            </a:r>
            <a:r>
              <a:rPr lang="ru-RU" sz="2400" i="1" dirty="0" smtClean="0"/>
              <a:t>Какие деревни располагались здесь и какое отношение они имели к Обломову?</a:t>
            </a:r>
          </a:p>
          <a:p>
            <a:r>
              <a:rPr lang="ru-RU" sz="2400" dirty="0" smtClean="0"/>
              <a:t>3.</a:t>
            </a:r>
            <a:r>
              <a:rPr lang="ru-RU" sz="2400" b="1" dirty="0" smtClean="0"/>
              <a:t>Описание жизни семилетнего Илюши. </a:t>
            </a:r>
            <a:r>
              <a:rPr lang="ru-RU" sz="2400" i="1" dirty="0" smtClean="0"/>
              <a:t>Какие черты характера присущи ребёнку?</a:t>
            </a:r>
          </a:p>
          <a:p>
            <a:r>
              <a:rPr lang="ru-RU" sz="2400" dirty="0" smtClean="0"/>
              <a:t>4</a:t>
            </a:r>
            <a:r>
              <a:rPr lang="ru-RU" sz="2400" i="1" dirty="0" smtClean="0"/>
              <a:t>. </a:t>
            </a:r>
            <a:r>
              <a:rPr lang="ru-RU" sz="2400" b="1" dirty="0" smtClean="0"/>
              <a:t>Описание уклада жизни </a:t>
            </a:r>
            <a:r>
              <a:rPr lang="ru-RU" sz="2400" b="1" dirty="0" err="1" smtClean="0"/>
              <a:t>обломовцев</a:t>
            </a:r>
            <a:r>
              <a:rPr lang="ru-RU" sz="2400" b="1" dirty="0" smtClean="0"/>
              <a:t>. </a:t>
            </a:r>
            <a:r>
              <a:rPr lang="ru-RU" sz="2400" i="1" dirty="0" smtClean="0"/>
              <a:t>Какие занятия обитателей «мирного уголка» составляли уклад их жизни? Приведите примеры из текста.</a:t>
            </a:r>
          </a:p>
          <a:p>
            <a:r>
              <a:rPr lang="ru-RU" sz="2400" i="1" dirty="0" smtClean="0"/>
              <a:t>5</a:t>
            </a:r>
            <a:r>
              <a:rPr lang="ru-RU" sz="2400" b="1" i="1" dirty="0" smtClean="0"/>
              <a:t>. Илья  </a:t>
            </a:r>
            <a:r>
              <a:rPr lang="ru-RU" sz="2400" b="1" dirty="0" smtClean="0"/>
              <a:t>Обломов в 13-14 лет. </a:t>
            </a:r>
            <a:r>
              <a:rPr lang="ru-RU" sz="2400" i="1" dirty="0" smtClean="0"/>
              <a:t>Каковы его основные занятия?</a:t>
            </a:r>
          </a:p>
          <a:p>
            <a:r>
              <a:rPr lang="ru-RU" sz="2400" i="1" dirty="0" smtClean="0"/>
              <a:t>6. </a:t>
            </a:r>
            <a:r>
              <a:rPr lang="ru-RU" sz="2400" b="1" dirty="0" smtClean="0"/>
              <a:t>Описание жизни родителей</a:t>
            </a:r>
            <a:r>
              <a:rPr lang="ru-RU" sz="2400" i="1" dirty="0" smtClean="0"/>
              <a:t>. На чём акцентирует внимание автор и на какие размышления он наводит читателей?</a:t>
            </a:r>
          </a:p>
          <a:p>
            <a:r>
              <a:rPr lang="ru-RU" sz="2400" i="1" dirty="0" smtClean="0"/>
              <a:t>7. </a:t>
            </a:r>
            <a:r>
              <a:rPr lang="ru-RU" sz="2400" b="1" dirty="0"/>
              <a:t>К</a:t>
            </a:r>
            <a:r>
              <a:rPr lang="ru-RU" sz="2400" b="1" dirty="0" smtClean="0"/>
              <a:t>онфликт обломовской системы воспитания и системы </a:t>
            </a:r>
            <a:r>
              <a:rPr lang="ru-RU" sz="2400" b="1" dirty="0" err="1" smtClean="0"/>
              <a:t>Штольца</a:t>
            </a:r>
            <a:r>
              <a:rPr lang="ru-RU" sz="2400" b="1" dirty="0" smtClean="0"/>
              <a:t>.   </a:t>
            </a:r>
            <a:r>
              <a:rPr lang="ru-RU" sz="2400" i="1" dirty="0" smtClean="0"/>
              <a:t>В чём он заключался? Чем разрешился?</a:t>
            </a: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Картина мира, представленная в «Сне Обломова»</a:t>
            </a:r>
            <a:endParaRPr lang="ru-RU" b="1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u="sng" dirty="0" smtClean="0"/>
              <a:t>положительное</a:t>
            </a:r>
            <a:endParaRPr lang="ru-RU" u="sng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285720" y="2174874"/>
            <a:ext cx="4211668" cy="4397397"/>
          </a:xfrm>
        </p:spPr>
        <p:txBody>
          <a:bodyPr>
            <a:normAutofit/>
          </a:bodyPr>
          <a:lstStyle/>
          <a:p>
            <a:r>
              <a:rPr lang="ru-RU" sz="2800" b="1" dirty="0"/>
              <a:t>1. Единение людей с природой, природа антропоморфна, у человека нет страха перед ней.</a:t>
            </a:r>
          </a:p>
          <a:p>
            <a:r>
              <a:rPr lang="ru-RU" sz="2800" b="1" dirty="0"/>
              <a:t>2. Единение людей друг с другом, любовь родителей к Илюше.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u="sng" dirty="0" smtClean="0"/>
              <a:t>отрицательное</a:t>
            </a:r>
            <a:endParaRPr lang="ru-RU" u="sng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397397"/>
          </a:xfrm>
        </p:spPr>
        <p:txBody>
          <a:bodyPr>
            <a:normAutofit/>
          </a:bodyPr>
          <a:lstStyle/>
          <a:p>
            <a:r>
              <a:rPr lang="ru-RU" sz="2800" b="1" dirty="0"/>
              <a:t>1. Отгороженность Обломовки от внешнего мира, </a:t>
            </a:r>
            <a:r>
              <a:rPr lang="ru-RU" sz="2800" b="1" dirty="0" smtClean="0"/>
              <a:t>страх </a:t>
            </a:r>
            <a:r>
              <a:rPr lang="ru-RU" sz="2800" b="1" dirty="0" err="1"/>
              <a:t>обломовцев</a:t>
            </a:r>
            <a:r>
              <a:rPr lang="ru-RU" sz="2800" b="1" dirty="0"/>
              <a:t> перед ним (история с оврагом, галереей; в Обломовке нет календаря; страх перед письмом).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b="1" dirty="0" smtClean="0"/>
              <a:t>Философия жизни </a:t>
            </a:r>
            <a:r>
              <a:rPr lang="ru-RU" b="1" dirty="0" err="1" smtClean="0"/>
              <a:t>обломовцев</a:t>
            </a: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42984"/>
            <a:ext cx="4040188" cy="500065"/>
          </a:xfrm>
        </p:spPr>
        <p:txBody>
          <a:bodyPr>
            <a:normAutofit/>
          </a:bodyPr>
          <a:lstStyle/>
          <a:p>
            <a:r>
              <a:rPr lang="ru-RU" dirty="0" smtClean="0"/>
              <a:t>      </a:t>
            </a:r>
            <a:r>
              <a:rPr lang="ru-RU" u="sng" dirty="0" smtClean="0"/>
              <a:t>положительное</a:t>
            </a:r>
            <a:endParaRPr lang="ru-RU" u="sng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714488"/>
            <a:ext cx="4040188" cy="4857784"/>
          </a:xfrm>
        </p:spPr>
        <p:txBody>
          <a:bodyPr/>
          <a:lstStyle/>
          <a:p>
            <a:r>
              <a:rPr lang="ru-RU" dirty="0"/>
              <a:t> </a:t>
            </a:r>
            <a:r>
              <a:rPr lang="ru-RU" b="1" dirty="0"/>
              <a:t>Размеренная, спокойная жизнь, где, как и в природе, нет катаклизмов. Естественным процессом воспринимается и смерть, которая приходит незаметно.</a:t>
            </a:r>
          </a:p>
          <a:p>
            <a:r>
              <a:rPr lang="ru-RU" b="1" dirty="0"/>
              <a:t>2. В Обломовке нет места злу, самое большое зло – это «кража гороху по огородам».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142985"/>
            <a:ext cx="4041775" cy="500066"/>
          </a:xfrm>
        </p:spPr>
        <p:txBody>
          <a:bodyPr/>
          <a:lstStyle/>
          <a:p>
            <a:r>
              <a:rPr lang="ru-RU" dirty="0" smtClean="0"/>
              <a:t>         </a:t>
            </a:r>
            <a:r>
              <a:rPr lang="ru-RU" u="sng" dirty="0" smtClean="0"/>
              <a:t>отрицательное</a:t>
            </a:r>
            <a:endParaRPr lang="ru-RU" u="sng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714488"/>
            <a:ext cx="4041775" cy="4929222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 </a:t>
            </a:r>
            <a:r>
              <a:rPr lang="ru-RU" sz="2600" b="1" dirty="0" smtClean="0"/>
              <a:t>Жизнь –механическое </a:t>
            </a:r>
            <a:r>
              <a:rPr lang="ru-RU" sz="2600" b="1" dirty="0"/>
              <a:t>повторение еды и сна (равного смерти), пустых вечеров и бесплодных разговоров.</a:t>
            </a:r>
          </a:p>
          <a:p>
            <a:r>
              <a:rPr lang="ru-RU" sz="2600" b="1" dirty="0"/>
              <a:t>2. Детали, нарушающие размеренность жизни </a:t>
            </a:r>
            <a:r>
              <a:rPr lang="ru-RU" sz="2600" b="1" dirty="0" err="1"/>
              <a:t>обломовцев</a:t>
            </a:r>
            <a:r>
              <a:rPr lang="ru-RU" sz="2600" b="1" dirty="0"/>
              <a:t> </a:t>
            </a:r>
            <a:r>
              <a:rPr lang="ru-RU" sz="2600" b="1" dirty="0" smtClean="0"/>
              <a:t>:шатающееся </a:t>
            </a:r>
            <a:r>
              <a:rPr lang="ru-RU" sz="2600" b="1" dirty="0"/>
              <a:t>крыльцо, изба </a:t>
            </a:r>
            <a:r>
              <a:rPr lang="ru-RU" sz="2600" b="1" dirty="0" err="1"/>
              <a:t>Онисима</a:t>
            </a:r>
            <a:r>
              <a:rPr lang="ru-RU" sz="2600" b="1" dirty="0"/>
              <a:t> Суслова, рухнувшая </a:t>
            </a:r>
            <a:r>
              <a:rPr lang="ru-RU" sz="2600" b="1" dirty="0" smtClean="0"/>
              <a:t>галерея,- показывают </a:t>
            </a:r>
            <a:r>
              <a:rPr lang="ru-RU" sz="2600" b="1" dirty="0"/>
              <a:t>неумение </a:t>
            </a:r>
            <a:r>
              <a:rPr lang="ru-RU" sz="2600" b="1" dirty="0" err="1" smtClean="0"/>
              <a:t>обломовцев</a:t>
            </a:r>
            <a:r>
              <a:rPr lang="ru-RU" sz="2600" b="1" dirty="0" smtClean="0"/>
              <a:t> трудиться</a:t>
            </a:r>
            <a:r>
              <a:rPr lang="ru-RU" sz="2600" b="1" dirty="0"/>
              <a:t>, отношение их к труду как к наказанию, надежда во всем на «авось».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b="1" dirty="0"/>
              <a:t>Воспитание ребенка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928671"/>
            <a:ext cx="4040188" cy="571504"/>
          </a:xfrm>
        </p:spPr>
        <p:txBody>
          <a:bodyPr/>
          <a:lstStyle/>
          <a:p>
            <a:r>
              <a:rPr lang="ru-RU" u="sng" dirty="0"/>
              <a:t>п</a:t>
            </a:r>
            <a:r>
              <a:rPr lang="ru-RU" u="sng" dirty="0" smtClean="0"/>
              <a:t>оложительное </a:t>
            </a:r>
            <a:endParaRPr lang="ru-RU" u="sng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14282" y="1571612"/>
            <a:ext cx="4283106" cy="5286388"/>
          </a:xfrm>
        </p:spPr>
        <p:txBody>
          <a:bodyPr/>
          <a:lstStyle/>
          <a:p>
            <a:r>
              <a:rPr lang="ru-RU" dirty="0"/>
              <a:t> </a:t>
            </a:r>
            <a:r>
              <a:rPr lang="ru-RU" sz="2800" b="1" dirty="0"/>
              <a:t>Любовь матери.</a:t>
            </a:r>
          </a:p>
          <a:p>
            <a:r>
              <a:rPr lang="ru-RU" sz="2800" b="1" dirty="0"/>
              <a:t>2. Формирование поэтического духовного начала в ребенке при помощи сказок, фольклора.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928671"/>
            <a:ext cx="4041775" cy="571504"/>
          </a:xfrm>
        </p:spPr>
        <p:txBody>
          <a:bodyPr/>
          <a:lstStyle/>
          <a:p>
            <a:pPr algn="ctr"/>
            <a:r>
              <a:rPr lang="ru-RU" u="sng" dirty="0" smtClean="0"/>
              <a:t>отрицательное</a:t>
            </a:r>
            <a:endParaRPr lang="ru-RU" u="sng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71612"/>
            <a:ext cx="4284693" cy="5072098"/>
          </a:xfrm>
        </p:spPr>
        <p:txBody>
          <a:bodyPr>
            <a:normAutofit fontScale="92500" lnSpcReduction="10000"/>
          </a:bodyPr>
          <a:lstStyle/>
          <a:p>
            <a:r>
              <a:rPr lang="ru-RU" sz="2800" b="1" dirty="0"/>
              <a:t>1. Излишняя любовь, ведущая к ограждению от собственной деятельности.</a:t>
            </a:r>
          </a:p>
          <a:p>
            <a:r>
              <a:rPr lang="ru-RU" sz="2800" b="1" dirty="0"/>
              <a:t>2. Сказки рождают бесплодные мечтания о том, что в жизни без труда может произойти чудо, а это приводит к полной пассивности героя.</a:t>
            </a:r>
          </a:p>
          <a:p>
            <a:r>
              <a:rPr lang="ru-RU" sz="2800" b="1" dirty="0"/>
              <a:t>3. Воспитание Обломова «</a:t>
            </a:r>
            <a:r>
              <a:rPr lang="ru-RU" sz="2800" b="1" dirty="0" err="1"/>
              <a:t>по-обломовски</a:t>
            </a:r>
            <a:r>
              <a:rPr lang="ru-RU" sz="2800" b="1" dirty="0"/>
              <a:t>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Итог урока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357298"/>
            <a:ext cx="8929718" cy="5500702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ru-RU" b="1" dirty="0" smtClean="0"/>
              <a:t>Каково идейно-композиционное значение</a:t>
            </a:r>
          </a:p>
          <a:p>
            <a:pPr marL="514350" indent="-514350">
              <a:buNone/>
            </a:pPr>
            <a:r>
              <a:rPr lang="ru-RU" b="1" dirty="0" smtClean="0"/>
              <a:t> главы «Сон Обломова»?</a:t>
            </a:r>
          </a:p>
          <a:p>
            <a:pPr marL="514350" indent="-514350">
              <a:buNone/>
            </a:pPr>
            <a:r>
              <a:rPr lang="ru-RU" dirty="0" smtClean="0"/>
              <a:t>А) В чём заключается двойственность натуры Обломова?</a:t>
            </a:r>
          </a:p>
          <a:p>
            <a:pPr marL="514350" indent="-514350">
              <a:buNone/>
            </a:pPr>
            <a:r>
              <a:rPr lang="ru-RU" dirty="0" smtClean="0"/>
              <a:t>Б) Каковы привлекательные черты Обломова?</a:t>
            </a:r>
          </a:p>
          <a:p>
            <a:pPr marL="514350" indent="-514350">
              <a:buNone/>
            </a:pPr>
            <a:r>
              <a:rPr lang="ru-RU" dirty="0" smtClean="0"/>
              <a:t>В) Какие  отрицательные качества  присущи герою?</a:t>
            </a:r>
          </a:p>
          <a:p>
            <a:pPr marL="514350" indent="-514350">
              <a:buNone/>
            </a:pPr>
            <a:r>
              <a:rPr lang="ru-RU" dirty="0" smtClean="0"/>
              <a:t>Г) Как детство влияет на формирование личности человека?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4cef6e9b7ffb4f39f7dd61a525f539c2d36e7e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484</Words>
  <Application>Microsoft Office PowerPoint</Application>
  <PresentationFormat>Экран (4:3)</PresentationFormat>
  <Paragraphs>69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Тема Office</vt:lpstr>
      <vt:lpstr>Презентация PowerPoint</vt:lpstr>
      <vt:lpstr>«Сон Обломова»</vt:lpstr>
      <vt:lpstr>Сон и его роль в художественных произведениях</vt:lpstr>
      <vt:lpstr>Композиционное расположение «Сна Обломова»</vt:lpstr>
      <vt:lpstr>Содержание главы «Сон Обломова»</vt:lpstr>
      <vt:lpstr>Картина мира, представленная в «Сне Обломова»</vt:lpstr>
      <vt:lpstr>Философия жизни обломовцев</vt:lpstr>
      <vt:lpstr>Воспитание ребенка</vt:lpstr>
      <vt:lpstr>Итог урока</vt:lpstr>
    </vt:vector>
  </TitlesOfParts>
  <Company>Конференц-зал;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Идейно-композиционное значение главы «Сон Обломова»</dc:title>
  <dc:subject>Конспект урока</dc:subject>
  <dc:creator>Конференц-зал</dc:creator>
  <cp:keywords>Идейно-композиционное;значение главы;Сон Обломова»</cp:keywords>
  <cp:lastModifiedBy>vr-kn</cp:lastModifiedBy>
  <cp:revision>43</cp:revision>
  <dcterms:created xsi:type="dcterms:W3CDTF">2019-11-06T15:08:14Z</dcterms:created>
  <dcterms:modified xsi:type="dcterms:W3CDTF">2019-12-22T22:41:20Z</dcterms:modified>
</cp:coreProperties>
</file>